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ppt/notesSlides/notesSlide43.xml" ContentType="application/vnd.openxmlformats-officedocument.presentationml.notesSlide+xml"/>
  <Override PartName="/ppt/notesSlides/notesSlide44.xml" ContentType="application/vnd.openxmlformats-officedocument.presentationml.notesSlide+xml"/>
  <Override PartName="/ppt/notesSlides/notesSlide4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7"/>
  </p:notesMasterIdLst>
  <p:sldIdLst>
    <p:sldId id="412" r:id="rId2"/>
    <p:sldId id="316" r:id="rId3"/>
    <p:sldId id="318" r:id="rId4"/>
    <p:sldId id="368" r:id="rId5"/>
    <p:sldId id="369" r:id="rId6"/>
    <p:sldId id="370" r:id="rId7"/>
    <p:sldId id="371" r:id="rId8"/>
    <p:sldId id="373" r:id="rId9"/>
    <p:sldId id="374" r:id="rId10"/>
    <p:sldId id="375" r:id="rId11"/>
    <p:sldId id="376" r:id="rId12"/>
    <p:sldId id="377" r:id="rId13"/>
    <p:sldId id="378" r:id="rId14"/>
    <p:sldId id="379" r:id="rId15"/>
    <p:sldId id="382" r:id="rId16"/>
    <p:sldId id="380" r:id="rId17"/>
    <p:sldId id="381" r:id="rId18"/>
    <p:sldId id="384" r:id="rId19"/>
    <p:sldId id="385" r:id="rId20"/>
    <p:sldId id="383" r:id="rId21"/>
    <p:sldId id="342" r:id="rId22"/>
    <p:sldId id="343" r:id="rId23"/>
    <p:sldId id="347" r:id="rId24"/>
    <p:sldId id="386" r:id="rId25"/>
    <p:sldId id="387" r:id="rId26"/>
    <p:sldId id="403" r:id="rId27"/>
    <p:sldId id="388" r:id="rId28"/>
    <p:sldId id="354" r:id="rId29"/>
    <p:sldId id="389" r:id="rId30"/>
    <p:sldId id="390" r:id="rId31"/>
    <p:sldId id="391" r:id="rId32"/>
    <p:sldId id="392" r:id="rId33"/>
    <p:sldId id="365" r:id="rId34"/>
    <p:sldId id="360" r:id="rId35"/>
    <p:sldId id="393" r:id="rId36"/>
    <p:sldId id="402" r:id="rId37"/>
    <p:sldId id="394" r:id="rId38"/>
    <p:sldId id="401" r:id="rId39"/>
    <p:sldId id="398" r:id="rId40"/>
    <p:sldId id="399" r:id="rId41"/>
    <p:sldId id="400" r:id="rId42"/>
    <p:sldId id="404" r:id="rId43"/>
    <p:sldId id="405" r:id="rId44"/>
    <p:sldId id="410" r:id="rId45"/>
    <p:sldId id="411" r:id="rId46"/>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000" autoAdjust="0"/>
  </p:normalViewPr>
  <p:slideViewPr>
    <p:cSldViewPr>
      <p:cViewPr>
        <p:scale>
          <a:sx n="100" d="100"/>
          <a:sy n="100" d="100"/>
        </p:scale>
        <p:origin x="-1944" y="-306"/>
      </p:cViewPr>
      <p:guideLst>
        <p:guide orient="horz" pos="2160"/>
        <p:guide pos="2880"/>
      </p:guideLst>
    </p:cSldViewPr>
  </p:slideViewPr>
  <p:notesTextViewPr>
    <p:cViewPr>
      <p:scale>
        <a:sx n="1" d="1"/>
        <a:sy n="1" d="1"/>
      </p:scale>
      <p:origin x="0" y="0"/>
    </p:cViewPr>
  </p:notesTextViewPr>
  <p:sorterViewPr>
    <p:cViewPr varScale="1">
      <p:scale>
        <a:sx n="1" d="1"/>
        <a:sy n="1" d="1"/>
      </p:scale>
      <p:origin x="0" y="2616"/>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notesMaster" Target="notesMasters/notesMaster1.xml"/><Relationship Id="rId50" Type="http://schemas.openxmlformats.org/officeDocument/2006/relationships/theme" Target="theme/theme1.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6207B9D-BB77-4FE5-A9F5-0999D36B7C0C}" type="datetimeFigureOut">
              <a:rPr lang="en-US" smtClean="0"/>
              <a:pPr/>
              <a:t>6/18/2015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2BDC817-3888-46D5-BC47-BBB3EDD982AC}" type="slidenum">
              <a:rPr lang="en-US" smtClean="0"/>
              <a:pPr/>
              <a:t>‹#›</a:t>
            </a:fld>
            <a:endParaRPr lang="en-US"/>
          </a:p>
        </p:txBody>
      </p:sp>
    </p:spTree>
    <p:extLst>
      <p:ext uri="{BB962C8B-B14F-4D97-AF65-F5344CB8AC3E}">
        <p14:creationId xmlns:p14="http://schemas.microsoft.com/office/powerpoint/2010/main" val="388812929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3" Type="http://schemas.openxmlformats.org/officeDocument/2006/relationships/hyperlink" Target="http://www.youtube.com/watch?v=Qk4N5kkifGQ"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43.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44.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45.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10</a:t>
            </a:fld>
            <a:endParaRPr lang="en-US"/>
          </a:p>
        </p:txBody>
      </p:sp>
    </p:spTree>
    <p:extLst>
      <p:ext uri="{BB962C8B-B14F-4D97-AF65-F5344CB8AC3E}">
        <p14:creationId xmlns:p14="http://schemas.microsoft.com/office/powerpoint/2010/main" val="365592950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11</a:t>
            </a:fld>
            <a:endParaRPr lang="en-US"/>
          </a:p>
        </p:txBody>
      </p:sp>
    </p:spTree>
    <p:extLst>
      <p:ext uri="{BB962C8B-B14F-4D97-AF65-F5344CB8AC3E}">
        <p14:creationId xmlns:p14="http://schemas.microsoft.com/office/powerpoint/2010/main" val="58816444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12</a:t>
            </a:fld>
            <a:endParaRPr lang="en-US"/>
          </a:p>
        </p:txBody>
      </p:sp>
    </p:spTree>
    <p:extLst>
      <p:ext uri="{BB962C8B-B14F-4D97-AF65-F5344CB8AC3E}">
        <p14:creationId xmlns:p14="http://schemas.microsoft.com/office/powerpoint/2010/main" val="214823088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13</a:t>
            </a:fld>
            <a:endParaRPr lang="en-US"/>
          </a:p>
        </p:txBody>
      </p:sp>
    </p:spTree>
    <p:extLst>
      <p:ext uri="{BB962C8B-B14F-4D97-AF65-F5344CB8AC3E}">
        <p14:creationId xmlns:p14="http://schemas.microsoft.com/office/powerpoint/2010/main" val="252330336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14</a:t>
            </a:fld>
            <a:endParaRPr lang="en-US"/>
          </a:p>
        </p:txBody>
      </p:sp>
    </p:spTree>
    <p:extLst>
      <p:ext uri="{BB962C8B-B14F-4D97-AF65-F5344CB8AC3E}">
        <p14:creationId xmlns:p14="http://schemas.microsoft.com/office/powerpoint/2010/main" val="1879432109"/>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15</a:t>
            </a:fld>
            <a:endParaRPr lang="en-US"/>
          </a:p>
        </p:txBody>
      </p:sp>
    </p:spTree>
    <p:extLst>
      <p:ext uri="{BB962C8B-B14F-4D97-AF65-F5344CB8AC3E}">
        <p14:creationId xmlns:p14="http://schemas.microsoft.com/office/powerpoint/2010/main" val="990301423"/>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16</a:t>
            </a:fld>
            <a:endParaRPr lang="en-US"/>
          </a:p>
        </p:txBody>
      </p:sp>
    </p:spTree>
    <p:extLst>
      <p:ext uri="{BB962C8B-B14F-4D97-AF65-F5344CB8AC3E}">
        <p14:creationId xmlns:p14="http://schemas.microsoft.com/office/powerpoint/2010/main" val="2734692094"/>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17</a:t>
            </a:fld>
            <a:endParaRPr lang="en-US"/>
          </a:p>
        </p:txBody>
      </p:sp>
    </p:spTree>
    <p:extLst>
      <p:ext uri="{BB962C8B-B14F-4D97-AF65-F5344CB8AC3E}">
        <p14:creationId xmlns:p14="http://schemas.microsoft.com/office/powerpoint/2010/main" val="75317800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18</a:t>
            </a:fld>
            <a:endParaRPr lang="en-US"/>
          </a:p>
        </p:txBody>
      </p:sp>
    </p:spTree>
    <p:extLst>
      <p:ext uri="{BB962C8B-B14F-4D97-AF65-F5344CB8AC3E}">
        <p14:creationId xmlns:p14="http://schemas.microsoft.com/office/powerpoint/2010/main" val="96500479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19</a:t>
            </a:fld>
            <a:endParaRPr lang="en-US"/>
          </a:p>
        </p:txBody>
      </p:sp>
    </p:spTree>
    <p:extLst>
      <p:ext uri="{BB962C8B-B14F-4D97-AF65-F5344CB8AC3E}">
        <p14:creationId xmlns:p14="http://schemas.microsoft.com/office/powerpoint/2010/main" val="4044467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hlinkClick r:id="rId3"/>
              </a:rPr>
              <a:t>http://www.youtube.com/watch?v=Qk4N5kkifGQ</a:t>
            </a:r>
            <a:r>
              <a:rPr lang="en-US" dirty="0" smtClean="0"/>
              <a:t> – School</a:t>
            </a:r>
            <a:r>
              <a:rPr lang="en-US" baseline="0" dirty="0" smtClean="0"/>
              <a:t>house Rock: Grammar Rock: </a:t>
            </a:r>
            <a:r>
              <a:rPr lang="en-US" b="0" dirty="0" smtClean="0"/>
              <a:t>A Noun is a Person Place or Thing</a:t>
            </a:r>
            <a:endParaRPr lang="en-US" b="0" baseline="0" dirty="0" smtClean="0"/>
          </a:p>
          <a:p>
            <a:pPr>
              <a:spcBef>
                <a:spcPct val="0"/>
              </a:spcBef>
            </a:pPr>
            <a:r>
              <a:rPr lang="en-US" baseline="0" dirty="0" smtClean="0"/>
              <a:t>Posted in YouTube multiple times </a:t>
            </a: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a:t>
            </a:fld>
            <a:endParaRPr lang="en-US"/>
          </a:p>
        </p:txBody>
      </p:sp>
    </p:spTree>
    <p:extLst>
      <p:ext uri="{BB962C8B-B14F-4D97-AF65-F5344CB8AC3E}">
        <p14:creationId xmlns:p14="http://schemas.microsoft.com/office/powerpoint/2010/main" val="373928438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20</a:t>
            </a:fld>
            <a:endParaRPr lang="en-US"/>
          </a:p>
        </p:txBody>
      </p:sp>
    </p:spTree>
    <p:extLst>
      <p:ext uri="{BB962C8B-B14F-4D97-AF65-F5344CB8AC3E}">
        <p14:creationId xmlns:p14="http://schemas.microsoft.com/office/powerpoint/2010/main" val="24608574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21</a:t>
            </a:fld>
            <a:endParaRPr lang="en-US"/>
          </a:p>
        </p:txBody>
      </p:sp>
    </p:spTree>
    <p:extLst>
      <p:ext uri="{BB962C8B-B14F-4D97-AF65-F5344CB8AC3E}">
        <p14:creationId xmlns:p14="http://schemas.microsoft.com/office/powerpoint/2010/main" val="24897874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22</a:t>
            </a:fld>
            <a:endParaRPr lang="en-US"/>
          </a:p>
        </p:txBody>
      </p:sp>
    </p:spTree>
    <p:extLst>
      <p:ext uri="{BB962C8B-B14F-4D97-AF65-F5344CB8AC3E}">
        <p14:creationId xmlns:p14="http://schemas.microsoft.com/office/powerpoint/2010/main" val="94479474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23</a:t>
            </a:fld>
            <a:endParaRPr lang="en-US"/>
          </a:p>
        </p:txBody>
      </p:sp>
    </p:spTree>
    <p:extLst>
      <p:ext uri="{BB962C8B-B14F-4D97-AF65-F5344CB8AC3E}">
        <p14:creationId xmlns:p14="http://schemas.microsoft.com/office/powerpoint/2010/main" val="129284324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24</a:t>
            </a:fld>
            <a:endParaRPr lang="en-US"/>
          </a:p>
        </p:txBody>
      </p:sp>
    </p:spTree>
    <p:extLst>
      <p:ext uri="{BB962C8B-B14F-4D97-AF65-F5344CB8AC3E}">
        <p14:creationId xmlns:p14="http://schemas.microsoft.com/office/powerpoint/2010/main" val="2603809002"/>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25</a:t>
            </a:fld>
            <a:endParaRPr lang="en-US"/>
          </a:p>
        </p:txBody>
      </p:sp>
    </p:spTree>
    <p:extLst>
      <p:ext uri="{BB962C8B-B14F-4D97-AF65-F5344CB8AC3E}">
        <p14:creationId xmlns:p14="http://schemas.microsoft.com/office/powerpoint/2010/main" val="173249677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26</a:t>
            </a:fld>
            <a:endParaRPr lang="en-US"/>
          </a:p>
        </p:txBody>
      </p:sp>
    </p:spTree>
    <p:extLst>
      <p:ext uri="{BB962C8B-B14F-4D97-AF65-F5344CB8AC3E}">
        <p14:creationId xmlns:p14="http://schemas.microsoft.com/office/powerpoint/2010/main" val="95196777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27</a:t>
            </a:fld>
            <a:endParaRPr lang="en-US"/>
          </a:p>
        </p:txBody>
      </p:sp>
    </p:spTree>
    <p:extLst>
      <p:ext uri="{BB962C8B-B14F-4D97-AF65-F5344CB8AC3E}">
        <p14:creationId xmlns:p14="http://schemas.microsoft.com/office/powerpoint/2010/main" val="1329381654"/>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28</a:t>
            </a:fld>
            <a:endParaRPr lang="en-US"/>
          </a:p>
        </p:txBody>
      </p:sp>
    </p:spTree>
    <p:extLst>
      <p:ext uri="{BB962C8B-B14F-4D97-AF65-F5344CB8AC3E}">
        <p14:creationId xmlns:p14="http://schemas.microsoft.com/office/powerpoint/2010/main" val="118750561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29</a:t>
            </a:fld>
            <a:endParaRPr lang="en-US"/>
          </a:p>
        </p:txBody>
      </p:sp>
    </p:spTree>
    <p:extLst>
      <p:ext uri="{BB962C8B-B14F-4D97-AF65-F5344CB8AC3E}">
        <p14:creationId xmlns:p14="http://schemas.microsoft.com/office/powerpoint/2010/main" val="27080733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a:t>
            </a:fld>
            <a:endParaRPr lang="en-US"/>
          </a:p>
        </p:txBody>
      </p:sp>
    </p:spTree>
    <p:extLst>
      <p:ext uri="{BB962C8B-B14F-4D97-AF65-F5344CB8AC3E}">
        <p14:creationId xmlns:p14="http://schemas.microsoft.com/office/powerpoint/2010/main" val="594279712"/>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30</a:t>
            </a:fld>
            <a:endParaRPr lang="en-US"/>
          </a:p>
        </p:txBody>
      </p:sp>
    </p:spTree>
    <p:extLst>
      <p:ext uri="{BB962C8B-B14F-4D97-AF65-F5344CB8AC3E}">
        <p14:creationId xmlns:p14="http://schemas.microsoft.com/office/powerpoint/2010/main" val="3687284538"/>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31</a:t>
            </a:fld>
            <a:endParaRPr lang="en-US"/>
          </a:p>
        </p:txBody>
      </p:sp>
    </p:spTree>
    <p:extLst>
      <p:ext uri="{BB962C8B-B14F-4D97-AF65-F5344CB8AC3E}">
        <p14:creationId xmlns:p14="http://schemas.microsoft.com/office/powerpoint/2010/main" val="240598411"/>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32</a:t>
            </a:fld>
            <a:endParaRPr lang="en-US"/>
          </a:p>
        </p:txBody>
      </p:sp>
    </p:spTree>
    <p:extLst>
      <p:ext uri="{BB962C8B-B14F-4D97-AF65-F5344CB8AC3E}">
        <p14:creationId xmlns:p14="http://schemas.microsoft.com/office/powerpoint/2010/main" val="3649535741"/>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33</a:t>
            </a:fld>
            <a:endParaRPr lang="en-US"/>
          </a:p>
        </p:txBody>
      </p:sp>
    </p:spTree>
    <p:extLst>
      <p:ext uri="{BB962C8B-B14F-4D97-AF65-F5344CB8AC3E}">
        <p14:creationId xmlns:p14="http://schemas.microsoft.com/office/powerpoint/2010/main" val="937096067"/>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34</a:t>
            </a:fld>
            <a:endParaRPr lang="en-US"/>
          </a:p>
        </p:txBody>
      </p:sp>
    </p:spTree>
    <p:extLst>
      <p:ext uri="{BB962C8B-B14F-4D97-AF65-F5344CB8AC3E}">
        <p14:creationId xmlns:p14="http://schemas.microsoft.com/office/powerpoint/2010/main" val="272871362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35</a:t>
            </a:fld>
            <a:endParaRPr lang="en-US"/>
          </a:p>
        </p:txBody>
      </p:sp>
    </p:spTree>
    <p:extLst>
      <p:ext uri="{BB962C8B-B14F-4D97-AF65-F5344CB8AC3E}">
        <p14:creationId xmlns:p14="http://schemas.microsoft.com/office/powerpoint/2010/main" val="1434650593"/>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36</a:t>
            </a:fld>
            <a:endParaRPr lang="en-US"/>
          </a:p>
        </p:txBody>
      </p:sp>
    </p:spTree>
    <p:extLst>
      <p:ext uri="{BB962C8B-B14F-4D97-AF65-F5344CB8AC3E}">
        <p14:creationId xmlns:p14="http://schemas.microsoft.com/office/powerpoint/2010/main" val="91186620"/>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37</a:t>
            </a:fld>
            <a:endParaRPr lang="en-US"/>
          </a:p>
        </p:txBody>
      </p:sp>
    </p:spTree>
    <p:extLst>
      <p:ext uri="{BB962C8B-B14F-4D97-AF65-F5344CB8AC3E}">
        <p14:creationId xmlns:p14="http://schemas.microsoft.com/office/powerpoint/2010/main" val="3416292493"/>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38</a:t>
            </a:fld>
            <a:endParaRPr lang="en-US"/>
          </a:p>
        </p:txBody>
      </p:sp>
    </p:spTree>
    <p:extLst>
      <p:ext uri="{BB962C8B-B14F-4D97-AF65-F5344CB8AC3E}">
        <p14:creationId xmlns:p14="http://schemas.microsoft.com/office/powerpoint/2010/main" val="1054280498"/>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39</a:t>
            </a:fld>
            <a:endParaRPr lang="en-US"/>
          </a:p>
        </p:txBody>
      </p:sp>
    </p:spTree>
    <p:extLst>
      <p:ext uri="{BB962C8B-B14F-4D97-AF65-F5344CB8AC3E}">
        <p14:creationId xmlns:p14="http://schemas.microsoft.com/office/powerpoint/2010/main" val="9251541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a:t>
            </a:fld>
            <a:endParaRPr lang="en-US"/>
          </a:p>
        </p:txBody>
      </p:sp>
    </p:spTree>
    <p:extLst>
      <p:ext uri="{BB962C8B-B14F-4D97-AF65-F5344CB8AC3E}">
        <p14:creationId xmlns:p14="http://schemas.microsoft.com/office/powerpoint/2010/main" val="394886035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40</a:t>
            </a:fld>
            <a:endParaRPr lang="en-US"/>
          </a:p>
        </p:txBody>
      </p:sp>
    </p:spTree>
    <p:extLst>
      <p:ext uri="{BB962C8B-B14F-4D97-AF65-F5344CB8AC3E}">
        <p14:creationId xmlns:p14="http://schemas.microsoft.com/office/powerpoint/2010/main" val="1000334216"/>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41</a:t>
            </a:fld>
            <a:endParaRPr lang="en-US"/>
          </a:p>
        </p:txBody>
      </p:sp>
    </p:spTree>
    <p:extLst>
      <p:ext uri="{BB962C8B-B14F-4D97-AF65-F5344CB8AC3E}">
        <p14:creationId xmlns:p14="http://schemas.microsoft.com/office/powerpoint/2010/main" val="3500552055"/>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42</a:t>
            </a:fld>
            <a:endParaRPr lang="en-US"/>
          </a:p>
        </p:txBody>
      </p:sp>
    </p:spTree>
    <p:extLst>
      <p:ext uri="{BB962C8B-B14F-4D97-AF65-F5344CB8AC3E}">
        <p14:creationId xmlns:p14="http://schemas.microsoft.com/office/powerpoint/2010/main" val="1633521758"/>
      </p:ext>
    </p:extLst>
  </p:cSld>
  <p:clrMapOvr>
    <a:masterClrMapping/>
  </p:clrMapOvr>
</p:notes>
</file>

<file path=ppt/notesSlides/notesSlide4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dirty="0"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43</a:t>
            </a:fld>
            <a:endParaRPr lang="en-US"/>
          </a:p>
        </p:txBody>
      </p:sp>
    </p:spTree>
    <p:extLst>
      <p:ext uri="{BB962C8B-B14F-4D97-AF65-F5344CB8AC3E}">
        <p14:creationId xmlns:p14="http://schemas.microsoft.com/office/powerpoint/2010/main" val="314864123"/>
      </p:ext>
    </p:extLst>
  </p:cSld>
  <p:clrMapOvr>
    <a:masterClrMapping/>
  </p:clrMapOvr>
</p:notes>
</file>

<file path=ppt/notesSlides/notesSlide4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en-US" dirty="0" smtClean="0"/>
              <a:t>This is the vocabulary that appears on both the DCC and NT 30+ list</a:t>
            </a:r>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44</a:t>
            </a:fld>
            <a:endParaRPr lang="en-US"/>
          </a:p>
        </p:txBody>
      </p:sp>
    </p:spTree>
    <p:extLst>
      <p:ext uri="{BB962C8B-B14F-4D97-AF65-F5344CB8AC3E}">
        <p14:creationId xmlns:p14="http://schemas.microsoft.com/office/powerpoint/2010/main" val="2913409407"/>
      </p:ext>
    </p:extLst>
  </p:cSld>
  <p:clrMapOvr>
    <a:masterClrMapping/>
  </p:clrMapOvr>
</p:notes>
</file>

<file path=ppt/notesSlides/notesSlide4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a:p>
        </p:txBody>
      </p:sp>
      <p:sp>
        <p:nvSpPr>
          <p:cNvPr id="4" name="Slide Number Placeholder 3"/>
          <p:cNvSpPr>
            <a:spLocks noGrp="1"/>
          </p:cNvSpPr>
          <p:nvPr>
            <p:ph type="sldNum" sz="quarter" idx="10"/>
          </p:nvPr>
        </p:nvSpPr>
        <p:spPr/>
        <p:txBody>
          <a:bodyPr/>
          <a:lstStyle/>
          <a:p>
            <a:fld id="{B2BDC817-3888-46D5-BC47-BBB3EDD982AC}" type="slidenum">
              <a:rPr lang="en-US" smtClean="0"/>
              <a:pPr/>
              <a:t>45</a:t>
            </a:fld>
            <a:endParaRPr lang="en-US"/>
          </a:p>
        </p:txBody>
      </p:sp>
    </p:spTree>
    <p:extLst>
      <p:ext uri="{BB962C8B-B14F-4D97-AF65-F5344CB8AC3E}">
        <p14:creationId xmlns:p14="http://schemas.microsoft.com/office/powerpoint/2010/main" val="262214258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5</a:t>
            </a:fld>
            <a:endParaRPr lang="en-US"/>
          </a:p>
        </p:txBody>
      </p:sp>
    </p:spTree>
    <p:extLst>
      <p:ext uri="{BB962C8B-B14F-4D97-AF65-F5344CB8AC3E}">
        <p14:creationId xmlns:p14="http://schemas.microsoft.com/office/powerpoint/2010/main" val="272885108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6</a:t>
            </a:fld>
            <a:endParaRPr lang="en-US"/>
          </a:p>
        </p:txBody>
      </p:sp>
    </p:spTree>
    <p:extLst>
      <p:ext uri="{BB962C8B-B14F-4D97-AF65-F5344CB8AC3E}">
        <p14:creationId xmlns:p14="http://schemas.microsoft.com/office/powerpoint/2010/main" val="9945553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7</a:t>
            </a:fld>
            <a:endParaRPr lang="en-US"/>
          </a:p>
        </p:txBody>
      </p:sp>
    </p:spTree>
    <p:extLst>
      <p:ext uri="{BB962C8B-B14F-4D97-AF65-F5344CB8AC3E}">
        <p14:creationId xmlns:p14="http://schemas.microsoft.com/office/powerpoint/2010/main" val="41253467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8</a:t>
            </a:fld>
            <a:endParaRPr lang="en-US"/>
          </a:p>
        </p:txBody>
      </p:sp>
    </p:spTree>
    <p:extLst>
      <p:ext uri="{BB962C8B-B14F-4D97-AF65-F5344CB8AC3E}">
        <p14:creationId xmlns:p14="http://schemas.microsoft.com/office/powerpoint/2010/main" val="4828795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Slide Image Placeholder 1"/>
          <p:cNvSpPr>
            <a:spLocks noGrp="1" noRot="1" noChangeAspect="1" noTextEdit="1"/>
          </p:cNvSpPr>
          <p:nvPr>
            <p:ph type="sldImg"/>
          </p:nvPr>
        </p:nvSpPr>
        <p:spPr bwMode="auto">
          <a:noFill/>
          <a:ln>
            <a:solidFill>
              <a:srgbClr val="000000"/>
            </a:solidFill>
            <a:miter lim="800000"/>
            <a:headEnd/>
            <a:tailEnd/>
          </a:ln>
        </p:spPr>
      </p:sp>
      <p:sp>
        <p:nvSpPr>
          <p:cNvPr id="37891" name="Notes Placeholder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en-US" smtClean="0"/>
          </a:p>
        </p:txBody>
      </p:sp>
      <p:sp>
        <p:nvSpPr>
          <p:cNvPr id="37892" name="Slide Number Placeholder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496E96F-B5D4-4BAA-BD41-C4D119387F9C}" type="slidenum">
              <a:rPr lang="en-US"/>
              <a:pPr fontAlgn="base">
                <a:spcBef>
                  <a:spcPct val="0"/>
                </a:spcBef>
                <a:spcAft>
                  <a:spcPct val="0"/>
                </a:spcAft>
              </a:pPr>
              <a:t>9</a:t>
            </a:fld>
            <a:endParaRPr lang="en-US"/>
          </a:p>
        </p:txBody>
      </p:sp>
    </p:spTree>
    <p:extLst>
      <p:ext uri="{BB962C8B-B14F-4D97-AF65-F5344CB8AC3E}">
        <p14:creationId xmlns:p14="http://schemas.microsoft.com/office/powerpoint/2010/main" val="258655096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8954099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363028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591096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0294681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DC803680-D0BC-4BCF-840F-2A0CA9B9CFB5}" type="datetimeFigureOut">
              <a:rPr lang="en-US" smtClean="0"/>
              <a:pPr/>
              <a:t>6/18/2015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16454081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DC803680-D0BC-4BCF-840F-2A0CA9B9CFB5}" type="datetimeFigureOut">
              <a:rPr lang="en-US" smtClean="0"/>
              <a:pPr/>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57554929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DC803680-D0BC-4BCF-840F-2A0CA9B9CFB5}" type="datetimeFigureOut">
              <a:rPr lang="en-US" smtClean="0"/>
              <a:pPr/>
              <a:t>6/18/2015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4522508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DC803680-D0BC-4BCF-840F-2A0CA9B9CFB5}" type="datetimeFigureOut">
              <a:rPr lang="en-US" smtClean="0"/>
              <a:pPr/>
              <a:t>6/18/2015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20445268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C803680-D0BC-4BCF-840F-2A0CA9B9CFB5}" type="datetimeFigureOut">
              <a:rPr lang="en-US" smtClean="0"/>
              <a:pPr/>
              <a:t>6/18/2015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31717617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94664757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C803680-D0BC-4BCF-840F-2A0CA9B9CFB5}" type="datetimeFigureOut">
              <a:rPr lang="en-US" smtClean="0"/>
              <a:pPr/>
              <a:t>6/18/2015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3A7A234-9E2C-415E-972C-286DA9D67C79}" type="slidenum">
              <a:rPr lang="en-US" smtClean="0"/>
              <a:pPr/>
              <a:t>‹#›</a:t>
            </a:fld>
            <a:endParaRPr lang="en-US"/>
          </a:p>
        </p:txBody>
      </p:sp>
    </p:spTree>
    <p:extLst>
      <p:ext uri="{BB962C8B-B14F-4D97-AF65-F5344CB8AC3E}">
        <p14:creationId xmlns:p14="http://schemas.microsoft.com/office/powerpoint/2010/main" val="18634595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lumMod val="75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C803680-D0BC-4BCF-840F-2A0CA9B9CFB5}" type="datetimeFigureOut">
              <a:rPr lang="en-US" smtClean="0"/>
              <a:pPr/>
              <a:t>6/18/2015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3A7A234-9E2C-415E-972C-286DA9D67C79}" type="slidenum">
              <a:rPr lang="en-US" smtClean="0"/>
              <a:pPr/>
              <a:t>‹#›</a:t>
            </a:fld>
            <a:endParaRPr lang="en-US"/>
          </a:p>
        </p:txBody>
      </p:sp>
    </p:spTree>
    <p:extLst>
      <p:ext uri="{BB962C8B-B14F-4D97-AF65-F5344CB8AC3E}">
        <p14:creationId xmlns:p14="http://schemas.microsoft.com/office/powerpoint/2010/main" val="63636313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wmajor@lsu.edu"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4.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4.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4.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43.xml"/><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44.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45.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b="1" dirty="0" smtClean="0">
                <a:solidFill>
                  <a:srgbClr val="FFFF00"/>
                </a:solidFill>
                <a:latin typeface="Times New Roman" pitchFamily="18" charset="0"/>
                <a:cs typeface="Times New Roman" pitchFamily="18" charset="0"/>
              </a:rPr>
              <a:t>Ancient Greek for Everyone:</a:t>
            </a:r>
            <a:br>
              <a:rPr lang="en-US" b="1" dirty="0" smtClean="0">
                <a:solidFill>
                  <a:srgbClr val="FFFF00"/>
                </a:solidFill>
                <a:latin typeface="Times New Roman" pitchFamily="18" charset="0"/>
                <a:cs typeface="Times New Roman" pitchFamily="18" charset="0"/>
              </a:rPr>
            </a:br>
            <a:r>
              <a:rPr lang="en-US" b="1" dirty="0" smtClean="0">
                <a:solidFill>
                  <a:srgbClr val="FFFF00"/>
                </a:solidFill>
                <a:latin typeface="Times New Roman" pitchFamily="18" charset="0"/>
                <a:cs typeface="Times New Roman" pitchFamily="18" charset="0"/>
              </a:rPr>
              <a:t>A New Digital Resource for Beginning </a:t>
            </a:r>
            <a:r>
              <a:rPr lang="en-US" b="1" dirty="0">
                <a:solidFill>
                  <a:srgbClr val="FFFF00"/>
                </a:solidFill>
                <a:latin typeface="Times New Roman" pitchFamily="18" charset="0"/>
                <a:cs typeface="Times New Roman" pitchFamily="18" charset="0"/>
              </a:rPr>
              <a:t>Greek</a:t>
            </a:r>
            <a:br>
              <a:rPr lang="en-US" b="1" dirty="0">
                <a:solidFill>
                  <a:srgbClr val="FFFF00"/>
                </a:solidFill>
                <a:latin typeface="Times New Roman" pitchFamily="18" charset="0"/>
                <a:cs typeface="Times New Roman" pitchFamily="18" charset="0"/>
              </a:rPr>
            </a:br>
            <a:r>
              <a:rPr lang="en-US" sz="3600" b="1" dirty="0">
                <a:solidFill>
                  <a:srgbClr val="FFFF00"/>
                </a:solidFill>
                <a:latin typeface="Times New Roman" pitchFamily="18" charset="0"/>
                <a:cs typeface="Times New Roman" pitchFamily="18" charset="0"/>
              </a:rPr>
              <a:t>Unit 3 part 1: </a:t>
            </a:r>
            <a:br>
              <a:rPr lang="en-US" sz="3600" b="1" dirty="0">
                <a:solidFill>
                  <a:srgbClr val="FFFF00"/>
                </a:solidFill>
                <a:latin typeface="Times New Roman" pitchFamily="18" charset="0"/>
                <a:cs typeface="Times New Roman" pitchFamily="18" charset="0"/>
              </a:rPr>
            </a:br>
            <a:r>
              <a:rPr lang="en-US" sz="3600" b="1" dirty="0">
                <a:solidFill>
                  <a:srgbClr val="FFFF00"/>
                </a:solidFill>
                <a:latin typeface="Times New Roman" pitchFamily="18" charset="0"/>
                <a:cs typeface="Times New Roman" pitchFamily="18" charset="0"/>
              </a:rPr>
              <a:t>Introduction to the Greek Noun</a:t>
            </a:r>
            <a:endParaRPr lang="en-US" b="1" dirty="0">
              <a:solidFill>
                <a:srgbClr val="FFFF00"/>
              </a:solidFill>
              <a:latin typeface="Times New Roman" pitchFamily="18" charset="0"/>
              <a:cs typeface="Times New Roman" pitchFamily="18" charset="0"/>
            </a:endParaRPr>
          </a:p>
        </p:txBody>
      </p:sp>
      <p:sp>
        <p:nvSpPr>
          <p:cNvPr id="3" name="Subtitle 2"/>
          <p:cNvSpPr>
            <a:spLocks noGrp="1"/>
          </p:cNvSpPr>
          <p:nvPr>
            <p:ph type="subTitle" idx="1"/>
          </p:nvPr>
        </p:nvSpPr>
        <p:spPr>
          <a:xfrm>
            <a:off x="1524000" y="4419600"/>
            <a:ext cx="6400800" cy="1752600"/>
          </a:xfrm>
        </p:spPr>
        <p:txBody>
          <a:bodyPr>
            <a:normAutofit/>
          </a:bodyPr>
          <a:lstStyle/>
          <a:p>
            <a:r>
              <a:rPr lang="en-US" dirty="0" smtClean="0">
                <a:solidFill>
                  <a:schemeClr val="bg1"/>
                </a:solidFill>
                <a:latin typeface="Times New Roman" pitchFamily="18" charset="0"/>
                <a:cs typeface="Times New Roman" pitchFamily="18" charset="0"/>
              </a:rPr>
              <a:t>2015 </a:t>
            </a:r>
            <a:r>
              <a:rPr lang="en-US" dirty="0" smtClean="0">
                <a:solidFill>
                  <a:schemeClr val="bg1"/>
                </a:solidFill>
                <a:latin typeface="Times New Roman" pitchFamily="18" charset="0"/>
                <a:cs typeface="Times New Roman" pitchFamily="18" charset="0"/>
              </a:rPr>
              <a:t>edition</a:t>
            </a:r>
          </a:p>
          <a:p>
            <a:r>
              <a:rPr lang="en-US" dirty="0" smtClean="0">
                <a:solidFill>
                  <a:schemeClr val="bg1"/>
                </a:solidFill>
                <a:latin typeface="Times New Roman" pitchFamily="18" charset="0"/>
                <a:cs typeface="Times New Roman" pitchFamily="18" charset="0"/>
              </a:rPr>
              <a:t>Wilfred E. Major</a:t>
            </a:r>
          </a:p>
          <a:p>
            <a:r>
              <a:rPr lang="en-US" dirty="0" smtClean="0">
                <a:solidFill>
                  <a:schemeClr val="bg1"/>
                </a:solidFill>
                <a:latin typeface="Times New Roman" pitchFamily="18" charset="0"/>
                <a:cs typeface="Times New Roman" pitchFamily="18" charset="0"/>
                <a:hlinkClick r:id="rId3"/>
              </a:rPr>
              <a:t>wmajor@lsu.edu</a:t>
            </a:r>
            <a:r>
              <a:rPr lang="en-US" dirty="0" smtClean="0">
                <a:solidFill>
                  <a:schemeClr val="bg1"/>
                </a:solidFill>
                <a:latin typeface="Times New Roman" pitchFamily="18" charset="0"/>
                <a:cs typeface="Times New Roman" pitchFamily="18" charset="0"/>
              </a:rPr>
              <a:t> </a:t>
            </a: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33995169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077200" cy="4876800"/>
          </a:xfrm>
        </p:spPr>
        <p:txBody>
          <a:bodyPr rtlCol="0">
            <a:normAutofit/>
          </a:bodyPr>
          <a:lstStyle/>
          <a:p>
            <a:pPr>
              <a:defRPr/>
            </a:pPr>
            <a:r>
              <a:rPr lang="en-US" sz="2800" dirty="0" smtClean="0">
                <a:solidFill>
                  <a:schemeClr val="bg1"/>
                </a:solidFill>
                <a:latin typeface="Times New Roman" pitchFamily="18" charset="0"/>
                <a:cs typeface="Times New Roman" pitchFamily="18" charset="0"/>
              </a:rPr>
              <a:t>Greek uses four </a:t>
            </a:r>
            <a:r>
              <a:rPr lang="en-US" sz="2800" dirty="0" smtClean="0">
                <a:solidFill>
                  <a:srgbClr val="FFFF00"/>
                </a:solidFill>
                <a:latin typeface="Times New Roman" pitchFamily="18" charset="0"/>
                <a:cs typeface="Times New Roman" pitchFamily="18" charset="0"/>
              </a:rPr>
              <a:t>cases</a:t>
            </a:r>
            <a:r>
              <a:rPr lang="en-US" sz="2800" dirty="0" smtClean="0">
                <a:solidFill>
                  <a:schemeClr val="bg1"/>
                </a:solidFill>
                <a:latin typeface="Times New Roman" pitchFamily="18" charset="0"/>
                <a:cs typeface="Times New Roman" pitchFamily="18" charset="0"/>
              </a:rPr>
              <a:t>: </a:t>
            </a:r>
          </a:p>
          <a:p>
            <a:pPr lvl="1">
              <a:defRPr/>
            </a:pPr>
            <a:r>
              <a:rPr lang="en-US" dirty="0" smtClean="0">
                <a:solidFill>
                  <a:srgbClr val="FFFF00"/>
                </a:solidFill>
                <a:latin typeface="Times New Roman" pitchFamily="18" charset="0"/>
                <a:cs typeface="Times New Roman" pitchFamily="18" charset="0"/>
              </a:rPr>
              <a:t>Nominative</a:t>
            </a:r>
            <a:r>
              <a:rPr lang="en-US" dirty="0" smtClean="0">
                <a:solidFill>
                  <a:schemeClr val="bg1"/>
                </a:solidFill>
                <a:latin typeface="Times New Roman" pitchFamily="18" charset="0"/>
                <a:cs typeface="Times New Roman" pitchFamily="18" charset="0"/>
              </a:rPr>
              <a:t>: The </a:t>
            </a:r>
            <a:r>
              <a:rPr lang="en-US" dirty="0" smtClean="0">
                <a:solidFill>
                  <a:srgbClr val="FFFF00"/>
                </a:solidFill>
                <a:latin typeface="Times New Roman" pitchFamily="18" charset="0"/>
                <a:cs typeface="Times New Roman" pitchFamily="18" charset="0"/>
              </a:rPr>
              <a:t>nominative</a:t>
            </a:r>
            <a:r>
              <a:rPr lang="en-US" dirty="0" smtClean="0">
                <a:solidFill>
                  <a:schemeClr val="bg1"/>
                </a:solidFill>
                <a:latin typeface="Times New Roman" pitchFamily="18" charset="0"/>
                <a:cs typeface="Times New Roman" pitchFamily="18" charset="0"/>
              </a:rPr>
              <a:t> case indicates that a noun is the </a:t>
            </a:r>
            <a:r>
              <a:rPr lang="en-US" dirty="0" smtClean="0">
                <a:solidFill>
                  <a:srgbClr val="FFFF00"/>
                </a:solidFill>
                <a:latin typeface="Times New Roman" pitchFamily="18" charset="0"/>
                <a:cs typeface="Times New Roman" pitchFamily="18" charset="0"/>
              </a:rPr>
              <a:t>subject</a:t>
            </a:r>
            <a:r>
              <a:rPr lang="en-US" dirty="0" smtClean="0">
                <a:solidFill>
                  <a:schemeClr val="bg1"/>
                </a:solidFill>
                <a:latin typeface="Times New Roman" pitchFamily="18" charset="0"/>
                <a:cs typeface="Times New Roman" pitchFamily="18" charset="0"/>
              </a:rPr>
              <a:t> of a verb. </a:t>
            </a:r>
          </a:p>
          <a:p>
            <a:pPr lvl="1">
              <a:defRPr/>
            </a:pPr>
            <a:r>
              <a:rPr lang="en-US" sz="2400" dirty="0" smtClean="0">
                <a:solidFill>
                  <a:schemeClr val="bg1"/>
                </a:solidFill>
                <a:latin typeface="Times New Roman" pitchFamily="18" charset="0"/>
                <a:cs typeface="Times New Roman" pitchFamily="18" charset="0"/>
              </a:rPr>
              <a:t>Genitive </a:t>
            </a:r>
          </a:p>
          <a:p>
            <a:pPr lvl="1">
              <a:defRPr/>
            </a:pPr>
            <a:r>
              <a:rPr lang="en-US" sz="2400" dirty="0" smtClean="0">
                <a:solidFill>
                  <a:schemeClr val="bg1"/>
                </a:solidFill>
                <a:latin typeface="Times New Roman" pitchFamily="18" charset="0"/>
                <a:cs typeface="Times New Roman" pitchFamily="18" charset="0"/>
              </a:rPr>
              <a:t>Dative </a:t>
            </a:r>
          </a:p>
          <a:p>
            <a:pPr lvl="1">
              <a:defRPr/>
            </a:pPr>
            <a:r>
              <a:rPr lang="en-US" sz="2400" dirty="0" smtClean="0">
                <a:solidFill>
                  <a:schemeClr val="bg1"/>
                </a:solidFill>
                <a:latin typeface="Times New Roman" pitchFamily="18" charset="0"/>
                <a:cs typeface="Times New Roman" pitchFamily="18" charset="0"/>
              </a:rPr>
              <a:t>Accusative  </a:t>
            </a:r>
          </a:p>
          <a:p>
            <a:pPr lvl="1">
              <a:defRPr/>
            </a:pPr>
            <a:endParaRPr lang="en-US" sz="2400" b="1" u="sng" dirty="0">
              <a:solidFill>
                <a:schemeClr val="bg1"/>
              </a:solidFill>
              <a:latin typeface="Times New Roman" pitchFamily="18" charset="0"/>
              <a:cs typeface="Times New Roman" pitchFamily="18" charset="0"/>
            </a:endParaRPr>
          </a:p>
          <a:p>
            <a:pPr marL="57150" indent="0" algn="ctr">
              <a:buNone/>
              <a:defRPr/>
            </a:pPr>
            <a:r>
              <a:rPr lang="en-US" b="1" dirty="0" smtClean="0">
                <a:solidFill>
                  <a:srgbClr val="FFFF00"/>
                </a:solidFill>
                <a:latin typeface="Times New Roman" pitchFamily="18" charset="0"/>
                <a:cs typeface="Times New Roman" pitchFamily="18" charset="0"/>
              </a:rPr>
              <a:t>Mary</a:t>
            </a:r>
            <a:r>
              <a:rPr lang="en-US" dirty="0" smtClean="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gives </a:t>
            </a:r>
            <a:r>
              <a:rPr lang="en-US" dirty="0" smtClean="0">
                <a:solidFill>
                  <a:schemeClr val="bg1"/>
                </a:solidFill>
                <a:latin typeface="Times New Roman" pitchFamily="18" charset="0"/>
                <a:cs typeface="Times New Roman" pitchFamily="18" charset="0"/>
              </a:rPr>
              <a:t>the rulers the child of Joseph.</a:t>
            </a: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69522602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077200" cy="4876800"/>
          </a:xfrm>
        </p:spPr>
        <p:txBody>
          <a:bodyPr rtlCol="0">
            <a:normAutofit/>
          </a:bodyPr>
          <a:lstStyle/>
          <a:p>
            <a:pPr>
              <a:defRPr/>
            </a:pPr>
            <a:r>
              <a:rPr lang="en-US" sz="2800" dirty="0" smtClean="0">
                <a:solidFill>
                  <a:schemeClr val="bg1"/>
                </a:solidFill>
                <a:latin typeface="Times New Roman" pitchFamily="18" charset="0"/>
                <a:cs typeface="Times New Roman" pitchFamily="18" charset="0"/>
              </a:rPr>
              <a:t>Greek uses four </a:t>
            </a:r>
            <a:r>
              <a:rPr lang="en-US" sz="2800" dirty="0" smtClean="0">
                <a:solidFill>
                  <a:srgbClr val="FFFF00"/>
                </a:solidFill>
                <a:latin typeface="Times New Roman" pitchFamily="18" charset="0"/>
                <a:cs typeface="Times New Roman" pitchFamily="18" charset="0"/>
              </a:rPr>
              <a:t>cases</a:t>
            </a:r>
            <a:r>
              <a:rPr lang="en-US" sz="2800" dirty="0" smtClean="0">
                <a:solidFill>
                  <a:schemeClr val="bg1"/>
                </a:solidFill>
                <a:latin typeface="Times New Roman" pitchFamily="18" charset="0"/>
                <a:cs typeface="Times New Roman" pitchFamily="18" charset="0"/>
              </a:rPr>
              <a:t>: </a:t>
            </a:r>
          </a:p>
          <a:p>
            <a:pPr lvl="1">
              <a:defRPr/>
            </a:pPr>
            <a:r>
              <a:rPr lang="en-US" sz="2400" dirty="0" smtClean="0">
                <a:solidFill>
                  <a:schemeClr val="bg1"/>
                </a:solidFill>
                <a:latin typeface="Times New Roman" pitchFamily="18" charset="0"/>
                <a:cs typeface="Times New Roman" pitchFamily="18" charset="0"/>
              </a:rPr>
              <a:t>Nominative</a:t>
            </a:r>
          </a:p>
          <a:p>
            <a:pPr lvl="1">
              <a:defRPr/>
            </a:pPr>
            <a:r>
              <a:rPr lang="en-US" sz="2400" dirty="0" smtClean="0">
                <a:solidFill>
                  <a:schemeClr val="bg1"/>
                </a:solidFill>
                <a:latin typeface="Times New Roman" pitchFamily="18" charset="0"/>
                <a:cs typeface="Times New Roman" pitchFamily="18" charset="0"/>
              </a:rPr>
              <a:t>Genitive </a:t>
            </a:r>
          </a:p>
          <a:p>
            <a:pPr lvl="1">
              <a:defRPr/>
            </a:pPr>
            <a:r>
              <a:rPr lang="en-US" sz="2400" dirty="0" smtClean="0">
                <a:solidFill>
                  <a:schemeClr val="bg1"/>
                </a:solidFill>
                <a:latin typeface="Times New Roman" pitchFamily="18" charset="0"/>
                <a:cs typeface="Times New Roman" pitchFamily="18" charset="0"/>
              </a:rPr>
              <a:t>Dative </a:t>
            </a:r>
          </a:p>
          <a:p>
            <a:pPr lvl="1">
              <a:defRPr/>
            </a:pPr>
            <a:r>
              <a:rPr lang="en-US" b="1" dirty="0" smtClean="0">
                <a:solidFill>
                  <a:srgbClr val="FFFF00"/>
                </a:solidFill>
                <a:latin typeface="Times New Roman" pitchFamily="18" charset="0"/>
                <a:cs typeface="Times New Roman" pitchFamily="18" charset="0"/>
              </a:rPr>
              <a:t>Accusative</a:t>
            </a:r>
            <a:r>
              <a:rPr lang="en-US" dirty="0" smtClean="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The </a:t>
            </a:r>
            <a:r>
              <a:rPr lang="en-US" dirty="0" smtClean="0">
                <a:solidFill>
                  <a:srgbClr val="FFFF00"/>
                </a:solidFill>
                <a:latin typeface="Times New Roman" pitchFamily="18" charset="0"/>
                <a:cs typeface="Times New Roman" pitchFamily="18" charset="0"/>
              </a:rPr>
              <a:t>accusative</a:t>
            </a:r>
            <a:r>
              <a:rPr lang="en-US" dirty="0" smtClean="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case indicates that a noun is the </a:t>
            </a:r>
            <a:r>
              <a:rPr lang="en-US" dirty="0" smtClean="0">
                <a:solidFill>
                  <a:srgbClr val="FFFF00"/>
                </a:solidFill>
                <a:latin typeface="Times New Roman" pitchFamily="18" charset="0"/>
                <a:cs typeface="Times New Roman" pitchFamily="18" charset="0"/>
              </a:rPr>
              <a:t>first </a:t>
            </a:r>
            <a:r>
              <a:rPr lang="en-US" dirty="0" smtClean="0">
                <a:solidFill>
                  <a:schemeClr val="bg1"/>
                </a:solidFill>
                <a:latin typeface="Times New Roman" pitchFamily="18" charset="0"/>
                <a:cs typeface="Times New Roman" pitchFamily="18" charset="0"/>
              </a:rPr>
              <a:t>(primary, direct) </a:t>
            </a:r>
            <a:r>
              <a:rPr lang="en-US" dirty="0" smtClean="0">
                <a:solidFill>
                  <a:srgbClr val="FFFF00"/>
                </a:solidFill>
                <a:latin typeface="Times New Roman" pitchFamily="18" charset="0"/>
                <a:cs typeface="Times New Roman" pitchFamily="18" charset="0"/>
              </a:rPr>
              <a:t>object</a:t>
            </a:r>
            <a:r>
              <a:rPr lang="en-US" dirty="0" smtClean="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of a verb. </a:t>
            </a:r>
            <a:endParaRPr lang="en-US" dirty="0" smtClean="0">
              <a:solidFill>
                <a:schemeClr val="bg1"/>
              </a:solidFill>
              <a:latin typeface="Times New Roman" pitchFamily="18" charset="0"/>
              <a:cs typeface="Times New Roman" pitchFamily="18" charset="0"/>
            </a:endParaRPr>
          </a:p>
          <a:p>
            <a:pPr lvl="1">
              <a:defRPr/>
            </a:pPr>
            <a:endParaRPr lang="en-US" sz="2400" b="1" u="sng" dirty="0">
              <a:solidFill>
                <a:schemeClr val="bg1"/>
              </a:solidFill>
              <a:latin typeface="Times New Roman" pitchFamily="18" charset="0"/>
              <a:cs typeface="Times New Roman" pitchFamily="18" charset="0"/>
            </a:endParaRPr>
          </a:p>
          <a:p>
            <a:pPr marL="57150" indent="0" algn="ctr">
              <a:buNone/>
              <a:defRPr/>
            </a:pPr>
            <a:r>
              <a:rPr lang="en-US" dirty="0">
                <a:solidFill>
                  <a:schemeClr val="bg1"/>
                </a:solidFill>
                <a:latin typeface="Times New Roman" pitchFamily="18" charset="0"/>
                <a:cs typeface="Times New Roman" pitchFamily="18" charset="0"/>
              </a:rPr>
              <a:t>Mary gives the rulers </a:t>
            </a:r>
            <a:r>
              <a:rPr lang="en-US" b="1" dirty="0">
                <a:solidFill>
                  <a:srgbClr val="FFFF00"/>
                </a:solidFill>
                <a:latin typeface="Times New Roman" pitchFamily="18" charset="0"/>
                <a:cs typeface="Times New Roman" pitchFamily="18" charset="0"/>
              </a:rPr>
              <a:t>the child </a:t>
            </a:r>
            <a:r>
              <a:rPr lang="en-US" dirty="0">
                <a:solidFill>
                  <a:schemeClr val="bg1"/>
                </a:solidFill>
                <a:latin typeface="Times New Roman" pitchFamily="18" charset="0"/>
                <a:cs typeface="Times New Roman" pitchFamily="18" charset="0"/>
              </a:rPr>
              <a:t>of Joseph</a:t>
            </a:r>
            <a:r>
              <a:rPr lang="en-US"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endParaRPr lang="en-US" sz="2400" b="1" u="sng"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7744908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077200" cy="4876800"/>
          </a:xfrm>
        </p:spPr>
        <p:txBody>
          <a:bodyPr rtlCol="0">
            <a:normAutofit/>
          </a:bodyPr>
          <a:lstStyle/>
          <a:p>
            <a:pPr>
              <a:defRPr/>
            </a:pPr>
            <a:r>
              <a:rPr lang="en-US" sz="2800" dirty="0" smtClean="0">
                <a:solidFill>
                  <a:schemeClr val="bg1"/>
                </a:solidFill>
                <a:latin typeface="Times New Roman" pitchFamily="18" charset="0"/>
                <a:cs typeface="Times New Roman" pitchFamily="18" charset="0"/>
              </a:rPr>
              <a:t>Greek uses four </a:t>
            </a:r>
            <a:r>
              <a:rPr lang="en-US" sz="2800" dirty="0" smtClean="0">
                <a:solidFill>
                  <a:srgbClr val="FFFF00"/>
                </a:solidFill>
                <a:latin typeface="Times New Roman" pitchFamily="18" charset="0"/>
                <a:cs typeface="Times New Roman" pitchFamily="18" charset="0"/>
              </a:rPr>
              <a:t>cases</a:t>
            </a:r>
            <a:r>
              <a:rPr lang="en-US" sz="2800" dirty="0" smtClean="0">
                <a:solidFill>
                  <a:schemeClr val="bg1"/>
                </a:solidFill>
                <a:latin typeface="Times New Roman" pitchFamily="18" charset="0"/>
                <a:cs typeface="Times New Roman" pitchFamily="18" charset="0"/>
              </a:rPr>
              <a:t>: </a:t>
            </a:r>
          </a:p>
          <a:p>
            <a:pPr lvl="1">
              <a:defRPr/>
            </a:pPr>
            <a:r>
              <a:rPr lang="en-US" sz="2400" dirty="0" smtClean="0">
                <a:solidFill>
                  <a:schemeClr val="bg1"/>
                </a:solidFill>
                <a:latin typeface="Times New Roman" pitchFamily="18" charset="0"/>
                <a:cs typeface="Times New Roman" pitchFamily="18" charset="0"/>
              </a:rPr>
              <a:t>Nominative</a:t>
            </a:r>
          </a:p>
          <a:p>
            <a:pPr lvl="1">
              <a:defRPr/>
            </a:pPr>
            <a:r>
              <a:rPr lang="en-US" sz="2400" dirty="0" smtClean="0">
                <a:solidFill>
                  <a:schemeClr val="bg1"/>
                </a:solidFill>
                <a:latin typeface="Times New Roman" pitchFamily="18" charset="0"/>
                <a:cs typeface="Times New Roman" pitchFamily="18" charset="0"/>
              </a:rPr>
              <a:t>Genitive </a:t>
            </a:r>
          </a:p>
          <a:p>
            <a:pPr lvl="1">
              <a:defRPr/>
            </a:pPr>
            <a:r>
              <a:rPr lang="en-US" b="1" dirty="0" smtClean="0">
                <a:solidFill>
                  <a:srgbClr val="FFFF00"/>
                </a:solidFill>
                <a:latin typeface="Times New Roman" pitchFamily="18" charset="0"/>
                <a:cs typeface="Times New Roman" pitchFamily="18" charset="0"/>
              </a:rPr>
              <a:t>Dative</a:t>
            </a:r>
            <a:r>
              <a:rPr lang="en-US" dirty="0" smtClean="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The </a:t>
            </a:r>
            <a:r>
              <a:rPr lang="en-US" dirty="0" smtClean="0">
                <a:solidFill>
                  <a:srgbClr val="FFFF00"/>
                </a:solidFill>
                <a:latin typeface="Times New Roman" pitchFamily="18" charset="0"/>
                <a:cs typeface="Times New Roman" pitchFamily="18" charset="0"/>
              </a:rPr>
              <a:t>dative</a:t>
            </a:r>
            <a:r>
              <a:rPr lang="en-US" dirty="0" smtClean="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case indicates that a noun is the </a:t>
            </a:r>
            <a:r>
              <a:rPr lang="en-US" dirty="0" smtClean="0">
                <a:solidFill>
                  <a:srgbClr val="FFFF00"/>
                </a:solidFill>
                <a:latin typeface="Times New Roman" pitchFamily="18" charset="0"/>
                <a:cs typeface="Times New Roman" pitchFamily="18" charset="0"/>
              </a:rPr>
              <a:t>second </a:t>
            </a:r>
            <a:r>
              <a:rPr lang="en-US" dirty="0" smtClean="0">
                <a:solidFill>
                  <a:schemeClr val="bg1"/>
                </a:solidFill>
                <a:latin typeface="Times New Roman" pitchFamily="18" charset="0"/>
                <a:cs typeface="Times New Roman" pitchFamily="18" charset="0"/>
              </a:rPr>
              <a:t>(indirect</a:t>
            </a:r>
            <a:r>
              <a:rPr lang="en-US" dirty="0">
                <a:solidFill>
                  <a:schemeClr val="bg1"/>
                </a:solidFill>
                <a:latin typeface="Times New Roman" pitchFamily="18" charset="0"/>
                <a:cs typeface="Times New Roman" pitchFamily="18" charset="0"/>
              </a:rPr>
              <a:t>) </a:t>
            </a:r>
            <a:r>
              <a:rPr lang="en-US" dirty="0">
                <a:solidFill>
                  <a:srgbClr val="FFFF00"/>
                </a:solidFill>
                <a:latin typeface="Times New Roman" pitchFamily="18" charset="0"/>
                <a:cs typeface="Times New Roman" pitchFamily="18" charset="0"/>
              </a:rPr>
              <a:t>object</a:t>
            </a:r>
            <a:r>
              <a:rPr lang="en-US" dirty="0">
                <a:solidFill>
                  <a:schemeClr val="bg1"/>
                </a:solidFill>
                <a:latin typeface="Times New Roman" pitchFamily="18" charset="0"/>
                <a:cs typeface="Times New Roman" pitchFamily="18" charset="0"/>
              </a:rPr>
              <a:t> of a verb. </a:t>
            </a:r>
            <a:endParaRPr lang="en-US" sz="2400" dirty="0" smtClean="0">
              <a:solidFill>
                <a:schemeClr val="bg1"/>
              </a:solidFill>
              <a:latin typeface="Times New Roman" pitchFamily="18" charset="0"/>
              <a:cs typeface="Times New Roman" pitchFamily="18" charset="0"/>
            </a:endParaRPr>
          </a:p>
          <a:p>
            <a:pPr lvl="1">
              <a:defRPr/>
            </a:pPr>
            <a:r>
              <a:rPr lang="en-US" sz="2400" dirty="0" smtClean="0">
                <a:solidFill>
                  <a:schemeClr val="bg1"/>
                </a:solidFill>
                <a:latin typeface="Times New Roman" pitchFamily="18" charset="0"/>
                <a:cs typeface="Times New Roman" pitchFamily="18" charset="0"/>
              </a:rPr>
              <a:t>Accusative</a:t>
            </a:r>
            <a:r>
              <a:rPr lang="en-US" dirty="0" smtClean="0">
                <a:solidFill>
                  <a:schemeClr val="bg1"/>
                </a:solidFill>
                <a:latin typeface="Times New Roman" pitchFamily="18" charset="0"/>
                <a:cs typeface="Times New Roman" pitchFamily="18" charset="0"/>
              </a:rPr>
              <a:t>:</a:t>
            </a:r>
            <a:endParaRPr lang="en-US" sz="2400" b="1" u="sng" dirty="0">
              <a:solidFill>
                <a:schemeClr val="bg1"/>
              </a:solidFill>
              <a:latin typeface="Times New Roman" pitchFamily="18" charset="0"/>
              <a:cs typeface="Times New Roman" pitchFamily="18" charset="0"/>
            </a:endParaRPr>
          </a:p>
          <a:p>
            <a:pPr marL="57150" indent="0" algn="ctr">
              <a:buNone/>
              <a:defRPr/>
            </a:pPr>
            <a:endParaRPr lang="en-US" dirty="0" smtClean="0">
              <a:solidFill>
                <a:schemeClr val="bg1"/>
              </a:solidFill>
              <a:latin typeface="Times New Roman" pitchFamily="18" charset="0"/>
              <a:cs typeface="Times New Roman" pitchFamily="18" charset="0"/>
            </a:endParaRPr>
          </a:p>
          <a:p>
            <a:pPr marL="57150" indent="0" algn="ctr">
              <a:buNone/>
              <a:defRPr/>
            </a:pPr>
            <a:r>
              <a:rPr lang="en-US" dirty="0" smtClean="0">
                <a:solidFill>
                  <a:schemeClr val="bg1"/>
                </a:solidFill>
                <a:latin typeface="Times New Roman" pitchFamily="18" charset="0"/>
                <a:cs typeface="Times New Roman" pitchFamily="18" charset="0"/>
              </a:rPr>
              <a:t>Mary </a:t>
            </a:r>
            <a:r>
              <a:rPr lang="en-US" dirty="0">
                <a:solidFill>
                  <a:schemeClr val="bg1"/>
                </a:solidFill>
                <a:latin typeface="Times New Roman" pitchFamily="18" charset="0"/>
                <a:cs typeface="Times New Roman" pitchFamily="18" charset="0"/>
              </a:rPr>
              <a:t>gives </a:t>
            </a:r>
            <a:r>
              <a:rPr lang="en-US" b="1" dirty="0">
                <a:solidFill>
                  <a:srgbClr val="FFFF00"/>
                </a:solidFill>
                <a:latin typeface="Times New Roman" pitchFamily="18" charset="0"/>
                <a:cs typeface="Times New Roman" pitchFamily="18" charset="0"/>
              </a:rPr>
              <a:t>the rulers </a:t>
            </a:r>
            <a:r>
              <a:rPr lang="en-US" dirty="0">
                <a:solidFill>
                  <a:schemeClr val="bg1"/>
                </a:solidFill>
                <a:latin typeface="Times New Roman" pitchFamily="18" charset="0"/>
                <a:cs typeface="Times New Roman" pitchFamily="18" charset="0"/>
              </a:rPr>
              <a:t>the child of Joseph</a:t>
            </a:r>
            <a:r>
              <a:rPr lang="en-US"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endParaRPr lang="en-US" sz="2400" b="1" u="sng"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31354575"/>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76400"/>
            <a:ext cx="8077200" cy="4876800"/>
          </a:xfrm>
        </p:spPr>
        <p:txBody>
          <a:bodyPr rtlCol="0">
            <a:normAutofit lnSpcReduction="10000"/>
          </a:bodyPr>
          <a:lstStyle/>
          <a:p>
            <a:pPr>
              <a:defRPr/>
            </a:pPr>
            <a:r>
              <a:rPr lang="en-US" sz="2800" dirty="0" smtClean="0">
                <a:solidFill>
                  <a:schemeClr val="bg1"/>
                </a:solidFill>
                <a:latin typeface="Times New Roman" pitchFamily="18" charset="0"/>
                <a:cs typeface="Times New Roman" pitchFamily="18" charset="0"/>
              </a:rPr>
              <a:t>Greek uses four </a:t>
            </a:r>
            <a:r>
              <a:rPr lang="en-US" sz="2800" dirty="0" smtClean="0">
                <a:solidFill>
                  <a:srgbClr val="FFFF00"/>
                </a:solidFill>
                <a:latin typeface="Times New Roman" pitchFamily="18" charset="0"/>
                <a:cs typeface="Times New Roman" pitchFamily="18" charset="0"/>
              </a:rPr>
              <a:t>cases</a:t>
            </a:r>
            <a:r>
              <a:rPr lang="en-US" sz="2800" dirty="0" smtClean="0">
                <a:solidFill>
                  <a:schemeClr val="bg1"/>
                </a:solidFill>
                <a:latin typeface="Times New Roman" pitchFamily="18" charset="0"/>
                <a:cs typeface="Times New Roman" pitchFamily="18" charset="0"/>
              </a:rPr>
              <a:t>: </a:t>
            </a:r>
          </a:p>
          <a:p>
            <a:pPr lvl="1">
              <a:defRPr/>
            </a:pPr>
            <a:r>
              <a:rPr lang="en-US" sz="2400" dirty="0" smtClean="0">
                <a:solidFill>
                  <a:schemeClr val="bg1"/>
                </a:solidFill>
                <a:latin typeface="Times New Roman" pitchFamily="18" charset="0"/>
                <a:cs typeface="Times New Roman" pitchFamily="18" charset="0"/>
              </a:rPr>
              <a:t>Nominative</a:t>
            </a:r>
          </a:p>
          <a:p>
            <a:pPr lvl="1">
              <a:defRPr/>
            </a:pPr>
            <a:r>
              <a:rPr lang="en-US" sz="2400" dirty="0" smtClean="0">
                <a:solidFill>
                  <a:schemeClr val="bg1"/>
                </a:solidFill>
                <a:latin typeface="Times New Roman" pitchFamily="18" charset="0"/>
                <a:cs typeface="Times New Roman" pitchFamily="18" charset="0"/>
              </a:rPr>
              <a:t>Genitive </a:t>
            </a:r>
          </a:p>
          <a:p>
            <a:pPr lvl="1">
              <a:lnSpc>
                <a:spcPct val="110000"/>
              </a:lnSpc>
              <a:defRPr/>
            </a:pPr>
            <a:r>
              <a:rPr lang="en-US" b="1" dirty="0" smtClean="0">
                <a:solidFill>
                  <a:srgbClr val="FFFF00"/>
                </a:solidFill>
                <a:latin typeface="Times New Roman" pitchFamily="18" charset="0"/>
                <a:cs typeface="Times New Roman" pitchFamily="18" charset="0"/>
              </a:rPr>
              <a:t>Dative</a:t>
            </a:r>
            <a:r>
              <a:rPr lang="en-US" dirty="0" smtClean="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The </a:t>
            </a:r>
            <a:r>
              <a:rPr lang="en-US" dirty="0" smtClean="0">
                <a:solidFill>
                  <a:srgbClr val="FFFF00"/>
                </a:solidFill>
                <a:latin typeface="Times New Roman" pitchFamily="18" charset="0"/>
                <a:cs typeface="Times New Roman" pitchFamily="18" charset="0"/>
              </a:rPr>
              <a:t>dative</a:t>
            </a:r>
            <a:r>
              <a:rPr lang="en-US" dirty="0" smtClean="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case </a:t>
            </a:r>
            <a:r>
              <a:rPr lang="en-US" dirty="0" smtClean="0">
                <a:solidFill>
                  <a:schemeClr val="bg1"/>
                </a:solidFill>
                <a:latin typeface="Times New Roman" pitchFamily="18" charset="0"/>
                <a:cs typeface="Times New Roman" pitchFamily="18" charset="0"/>
              </a:rPr>
              <a:t>also indicates the </a:t>
            </a:r>
            <a:r>
              <a:rPr lang="en-US" dirty="0" smtClean="0">
                <a:solidFill>
                  <a:srgbClr val="FFFF00"/>
                </a:solidFill>
                <a:latin typeface="Times New Roman" pitchFamily="18" charset="0"/>
                <a:cs typeface="Times New Roman" pitchFamily="18" charset="0"/>
              </a:rPr>
              <a:t>means</a:t>
            </a:r>
            <a:r>
              <a:rPr lang="en-US" dirty="0" smtClean="0">
                <a:solidFill>
                  <a:schemeClr val="bg1"/>
                </a:solidFill>
                <a:latin typeface="Times New Roman" pitchFamily="18" charset="0"/>
                <a:cs typeface="Times New Roman" pitchFamily="18" charset="0"/>
              </a:rPr>
              <a:t>, tool or </a:t>
            </a:r>
            <a:r>
              <a:rPr lang="en-US" dirty="0" smtClean="0">
                <a:solidFill>
                  <a:srgbClr val="FFFF00"/>
                </a:solidFill>
                <a:latin typeface="Times New Roman" pitchFamily="18" charset="0"/>
                <a:cs typeface="Times New Roman" pitchFamily="18" charset="0"/>
              </a:rPr>
              <a:t>instrument</a:t>
            </a:r>
            <a:r>
              <a:rPr lang="en-US" dirty="0" smtClean="0">
                <a:solidFill>
                  <a:schemeClr val="bg1"/>
                </a:solidFill>
                <a:latin typeface="Times New Roman" pitchFamily="18" charset="0"/>
                <a:cs typeface="Times New Roman" pitchFamily="18" charset="0"/>
              </a:rPr>
              <a:t> used to accomplish an action. </a:t>
            </a:r>
            <a:r>
              <a:rPr lang="en-US" sz="2400" dirty="0" smtClean="0">
                <a:solidFill>
                  <a:schemeClr val="bg1"/>
                </a:solidFill>
                <a:latin typeface="Times New Roman" pitchFamily="18" charset="0"/>
                <a:cs typeface="Times New Roman" pitchFamily="18" charset="0"/>
              </a:rPr>
              <a:t>English most often uses “with” to indicate this use. As often, where English uses a separate word, Greek uses a suffix.</a:t>
            </a:r>
            <a:endParaRPr lang="en-US" sz="2000" dirty="0" smtClean="0">
              <a:solidFill>
                <a:schemeClr val="bg1"/>
              </a:solidFill>
              <a:latin typeface="Times New Roman" pitchFamily="18" charset="0"/>
              <a:cs typeface="Times New Roman" pitchFamily="18" charset="0"/>
            </a:endParaRPr>
          </a:p>
          <a:p>
            <a:pPr lvl="1">
              <a:defRPr/>
            </a:pPr>
            <a:r>
              <a:rPr lang="en-US" sz="2400" dirty="0" smtClean="0">
                <a:solidFill>
                  <a:schemeClr val="bg1"/>
                </a:solidFill>
                <a:latin typeface="Times New Roman" pitchFamily="18" charset="0"/>
                <a:cs typeface="Times New Roman" pitchFamily="18" charset="0"/>
              </a:rPr>
              <a:t>Accusative</a:t>
            </a:r>
            <a:r>
              <a:rPr lang="en-US" dirty="0" smtClean="0">
                <a:solidFill>
                  <a:schemeClr val="bg1"/>
                </a:solidFill>
                <a:latin typeface="Times New Roman" pitchFamily="18" charset="0"/>
                <a:cs typeface="Times New Roman" pitchFamily="18" charset="0"/>
              </a:rPr>
              <a:t>:</a:t>
            </a:r>
            <a:endParaRPr lang="en-US" sz="2400" b="1" u="sng" dirty="0">
              <a:solidFill>
                <a:schemeClr val="bg1"/>
              </a:solidFill>
              <a:latin typeface="Times New Roman" pitchFamily="18" charset="0"/>
              <a:cs typeface="Times New Roman" pitchFamily="18" charset="0"/>
            </a:endParaRPr>
          </a:p>
          <a:p>
            <a:pPr marL="57150" indent="0" algn="ctr">
              <a:buNone/>
              <a:defRPr/>
            </a:pPr>
            <a:r>
              <a:rPr lang="en-US" dirty="0" smtClean="0">
                <a:solidFill>
                  <a:schemeClr val="bg1"/>
                </a:solidFill>
                <a:latin typeface="Times New Roman" pitchFamily="18" charset="0"/>
                <a:cs typeface="Times New Roman" pitchFamily="18" charset="0"/>
              </a:rPr>
              <a:t>Mary carries the child </a:t>
            </a:r>
            <a:r>
              <a:rPr lang="en-US" b="1" dirty="0" smtClean="0">
                <a:solidFill>
                  <a:srgbClr val="FFFF00"/>
                </a:solidFill>
                <a:latin typeface="Times New Roman" pitchFamily="18" charset="0"/>
                <a:cs typeface="Times New Roman" pitchFamily="18" charset="0"/>
              </a:rPr>
              <a:t>with her hands</a:t>
            </a:r>
            <a:r>
              <a:rPr lang="en-US" dirty="0" smtClean="0">
                <a:solidFill>
                  <a:schemeClr val="bg1"/>
                </a:solidFill>
                <a:latin typeface="Times New Roman" pitchFamily="18" charset="0"/>
                <a:cs typeface="Times New Roman" pitchFamily="18" charset="0"/>
              </a:rPr>
              <a:t>.</a:t>
            </a:r>
            <a:endParaRPr lang="en-US" dirty="0">
              <a:solidFill>
                <a:schemeClr val="bg1"/>
              </a:solidFill>
              <a:latin typeface="Times New Roman" pitchFamily="18" charset="0"/>
              <a:cs typeface="Times New Roman" pitchFamily="18" charset="0"/>
            </a:endParaRPr>
          </a:p>
          <a:p>
            <a:pPr marL="457200" lvl="1" indent="0">
              <a:buNone/>
              <a:defRPr/>
            </a:pPr>
            <a:r>
              <a:rPr lang="en-US" sz="2400" dirty="0" smtClean="0">
                <a:solidFill>
                  <a:schemeClr val="bg1"/>
                </a:solidFill>
                <a:latin typeface="Times New Roman" pitchFamily="18" charset="0"/>
                <a:cs typeface="Times New Roman" pitchFamily="18" charset="0"/>
              </a:rPr>
              <a:t>  </a:t>
            </a:r>
            <a:endParaRPr lang="en-US" sz="2400" b="1" u="sng"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03979317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543800" cy="4876800"/>
          </a:xfrm>
        </p:spPr>
        <p:txBody>
          <a:bodyPr rtlCol="0">
            <a:normAutofit/>
          </a:bodyPr>
          <a:lstStyle/>
          <a:p>
            <a:pPr>
              <a:defRPr/>
            </a:pPr>
            <a:r>
              <a:rPr lang="en-US" sz="2800" dirty="0" smtClean="0">
                <a:solidFill>
                  <a:schemeClr val="bg1"/>
                </a:solidFill>
                <a:latin typeface="Times New Roman" pitchFamily="18" charset="0"/>
                <a:cs typeface="Times New Roman" pitchFamily="18" charset="0"/>
              </a:rPr>
              <a:t>Greek uses four </a:t>
            </a:r>
            <a:r>
              <a:rPr lang="en-US" sz="2800" dirty="0" smtClean="0">
                <a:solidFill>
                  <a:srgbClr val="FFFF00"/>
                </a:solidFill>
                <a:latin typeface="Times New Roman" pitchFamily="18" charset="0"/>
                <a:cs typeface="Times New Roman" pitchFamily="18" charset="0"/>
              </a:rPr>
              <a:t>cases</a:t>
            </a:r>
            <a:r>
              <a:rPr lang="en-US" sz="2800" dirty="0" smtClean="0">
                <a:solidFill>
                  <a:schemeClr val="bg1"/>
                </a:solidFill>
                <a:latin typeface="Times New Roman" pitchFamily="18" charset="0"/>
                <a:cs typeface="Times New Roman" pitchFamily="18" charset="0"/>
              </a:rPr>
              <a:t>: </a:t>
            </a:r>
          </a:p>
          <a:p>
            <a:pPr lvl="1">
              <a:defRPr/>
            </a:pPr>
            <a:r>
              <a:rPr lang="en-US" sz="2400" dirty="0" smtClean="0">
                <a:solidFill>
                  <a:schemeClr val="bg1"/>
                </a:solidFill>
                <a:latin typeface="Times New Roman" pitchFamily="18" charset="0"/>
                <a:cs typeface="Times New Roman" pitchFamily="18" charset="0"/>
              </a:rPr>
              <a:t>Nominative</a:t>
            </a:r>
          </a:p>
          <a:p>
            <a:pPr lvl="1">
              <a:defRPr/>
            </a:pPr>
            <a:r>
              <a:rPr lang="en-US" b="1" dirty="0" smtClean="0">
                <a:solidFill>
                  <a:srgbClr val="FFFF00"/>
                </a:solidFill>
                <a:latin typeface="Times New Roman" pitchFamily="18" charset="0"/>
                <a:cs typeface="Times New Roman" pitchFamily="18" charset="0"/>
              </a:rPr>
              <a:t>Genitive</a:t>
            </a:r>
            <a:r>
              <a:rPr lang="en-US" dirty="0" smtClean="0">
                <a:solidFill>
                  <a:schemeClr val="bg1"/>
                </a:solidFill>
                <a:latin typeface="Times New Roman" pitchFamily="18" charset="0"/>
                <a:cs typeface="Times New Roman" pitchFamily="18" charset="0"/>
              </a:rPr>
              <a:t>: The </a:t>
            </a:r>
            <a:r>
              <a:rPr lang="en-US" dirty="0" smtClean="0">
                <a:solidFill>
                  <a:srgbClr val="FFFF00"/>
                </a:solidFill>
                <a:latin typeface="Times New Roman" pitchFamily="18" charset="0"/>
                <a:cs typeface="Times New Roman" pitchFamily="18" charset="0"/>
              </a:rPr>
              <a:t>genitive</a:t>
            </a:r>
            <a:r>
              <a:rPr lang="en-US" dirty="0" smtClean="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case </a:t>
            </a:r>
            <a:r>
              <a:rPr lang="en-US" dirty="0" smtClean="0">
                <a:solidFill>
                  <a:schemeClr val="bg1"/>
                </a:solidFill>
                <a:latin typeface="Times New Roman" pitchFamily="18" charset="0"/>
                <a:cs typeface="Times New Roman" pitchFamily="18" charset="0"/>
              </a:rPr>
              <a:t>plays roughly the same role as the preposition “of” in English. </a:t>
            </a:r>
            <a:r>
              <a:rPr lang="en-US" sz="2400" dirty="0">
                <a:solidFill>
                  <a:schemeClr val="bg1"/>
                </a:solidFill>
                <a:latin typeface="Times New Roman" pitchFamily="18" charset="0"/>
                <a:cs typeface="Times New Roman" pitchFamily="18" charset="0"/>
              </a:rPr>
              <a:t>As often, where English uses a separate word, Greek </a:t>
            </a:r>
            <a:r>
              <a:rPr lang="en-US" sz="2400" dirty="0" smtClean="0">
                <a:solidFill>
                  <a:schemeClr val="bg1"/>
                </a:solidFill>
                <a:latin typeface="Times New Roman" pitchFamily="18" charset="0"/>
                <a:cs typeface="Times New Roman" pitchFamily="18" charset="0"/>
              </a:rPr>
              <a:t>uses </a:t>
            </a:r>
            <a:r>
              <a:rPr lang="en-US" sz="2400" dirty="0">
                <a:solidFill>
                  <a:schemeClr val="bg1"/>
                </a:solidFill>
                <a:latin typeface="Times New Roman" pitchFamily="18" charset="0"/>
                <a:cs typeface="Times New Roman" pitchFamily="18" charset="0"/>
              </a:rPr>
              <a:t>a suffix.</a:t>
            </a:r>
            <a:endParaRPr lang="en-US" sz="2400" dirty="0" smtClean="0">
              <a:solidFill>
                <a:schemeClr val="bg1"/>
              </a:solidFill>
              <a:latin typeface="Times New Roman" pitchFamily="18" charset="0"/>
              <a:cs typeface="Times New Roman" pitchFamily="18" charset="0"/>
            </a:endParaRPr>
          </a:p>
          <a:p>
            <a:pPr lvl="1">
              <a:defRPr/>
            </a:pPr>
            <a:r>
              <a:rPr lang="en-US" sz="2400" dirty="0" smtClean="0">
                <a:solidFill>
                  <a:schemeClr val="bg1"/>
                </a:solidFill>
                <a:latin typeface="Times New Roman" pitchFamily="18" charset="0"/>
                <a:cs typeface="Times New Roman" pitchFamily="18" charset="0"/>
              </a:rPr>
              <a:t>Dative</a:t>
            </a:r>
          </a:p>
          <a:p>
            <a:pPr lvl="1">
              <a:defRPr/>
            </a:pPr>
            <a:r>
              <a:rPr lang="en-US" sz="2400" dirty="0" smtClean="0">
                <a:solidFill>
                  <a:schemeClr val="bg1"/>
                </a:solidFill>
                <a:latin typeface="Times New Roman" pitchFamily="18" charset="0"/>
                <a:cs typeface="Times New Roman" pitchFamily="18" charset="0"/>
              </a:rPr>
              <a:t>Accusative</a:t>
            </a:r>
            <a:r>
              <a:rPr lang="en-US" dirty="0" smtClean="0">
                <a:solidFill>
                  <a:schemeClr val="bg1"/>
                </a:solidFill>
                <a:latin typeface="Times New Roman" pitchFamily="18" charset="0"/>
                <a:cs typeface="Times New Roman" pitchFamily="18" charset="0"/>
              </a:rPr>
              <a:t>:</a:t>
            </a:r>
            <a:endParaRPr lang="en-US" sz="2400" b="1" u="sng" dirty="0">
              <a:solidFill>
                <a:schemeClr val="bg1"/>
              </a:solidFill>
              <a:latin typeface="Times New Roman" pitchFamily="18" charset="0"/>
              <a:cs typeface="Times New Roman" pitchFamily="18" charset="0"/>
            </a:endParaRPr>
          </a:p>
          <a:p>
            <a:pPr marL="57150" indent="0" algn="ctr">
              <a:buNone/>
              <a:defRPr/>
            </a:pPr>
            <a:r>
              <a:rPr lang="en-US" sz="2800" dirty="0">
                <a:solidFill>
                  <a:schemeClr val="bg1"/>
                </a:solidFill>
                <a:latin typeface="Times New Roman" pitchFamily="18" charset="0"/>
                <a:cs typeface="Times New Roman" pitchFamily="18" charset="0"/>
              </a:rPr>
              <a:t>Mary gives the rulers the child </a:t>
            </a:r>
            <a:r>
              <a:rPr lang="en-US" sz="2800" b="1" dirty="0">
                <a:solidFill>
                  <a:srgbClr val="FFFF00"/>
                </a:solidFill>
                <a:latin typeface="Times New Roman" pitchFamily="18" charset="0"/>
                <a:cs typeface="Times New Roman" pitchFamily="18" charset="0"/>
              </a:rPr>
              <a:t>of Joseph</a:t>
            </a:r>
            <a:r>
              <a:rPr lang="en-US" sz="2800" dirty="0" smtClean="0">
                <a:solidFill>
                  <a:schemeClr val="bg1"/>
                </a:solidFill>
                <a:latin typeface="Times New Roman" pitchFamily="18" charset="0"/>
                <a:cs typeface="Times New Roman" pitchFamily="18" charset="0"/>
              </a:rPr>
              <a:t>.</a:t>
            </a:r>
          </a:p>
          <a:p>
            <a:pPr marL="57150" indent="0" algn="ctr">
              <a:buNone/>
              <a:defRPr/>
            </a:pPr>
            <a:r>
              <a:rPr lang="en-US" sz="2800" dirty="0" smtClean="0">
                <a:solidFill>
                  <a:schemeClr val="bg1"/>
                </a:solidFill>
                <a:latin typeface="Times New Roman" pitchFamily="18" charset="0"/>
                <a:cs typeface="Times New Roman" pitchFamily="18" charset="0"/>
              </a:rPr>
              <a:t>The cup is empty </a:t>
            </a:r>
            <a:r>
              <a:rPr lang="en-US" sz="2800" b="1" dirty="0" smtClean="0">
                <a:solidFill>
                  <a:srgbClr val="FFFF00"/>
                </a:solidFill>
                <a:latin typeface="Times New Roman" pitchFamily="18" charset="0"/>
                <a:cs typeface="Times New Roman" pitchFamily="18" charset="0"/>
              </a:rPr>
              <a:t>of water</a:t>
            </a:r>
            <a:r>
              <a:rPr lang="en-US" sz="2800" dirty="0" smtClean="0">
                <a:solidFill>
                  <a:schemeClr val="bg1"/>
                </a:solidFill>
                <a:latin typeface="Times New Roman" pitchFamily="18" charset="0"/>
                <a:cs typeface="Times New Roman" pitchFamily="18" charset="0"/>
              </a:rPr>
              <a:t>.</a:t>
            </a:r>
            <a:endParaRPr lang="en-US" sz="2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676804613"/>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924800" cy="4876800"/>
          </a:xfrm>
        </p:spPr>
        <p:txBody>
          <a:bodyPr rtlCol="0">
            <a:normAutofit/>
          </a:bodyPr>
          <a:lstStyle/>
          <a:p>
            <a:pPr>
              <a:defRPr/>
            </a:pPr>
            <a:r>
              <a:rPr lang="en-US" sz="2800" dirty="0" smtClean="0">
                <a:solidFill>
                  <a:schemeClr val="bg1"/>
                </a:solidFill>
                <a:latin typeface="Times New Roman" pitchFamily="18" charset="0"/>
                <a:cs typeface="Times New Roman" pitchFamily="18" charset="0"/>
              </a:rPr>
              <a:t>Greek uses four </a:t>
            </a:r>
            <a:r>
              <a:rPr lang="en-US" sz="2800" dirty="0" smtClean="0">
                <a:solidFill>
                  <a:srgbClr val="FFFF00"/>
                </a:solidFill>
                <a:latin typeface="Times New Roman" pitchFamily="18" charset="0"/>
                <a:cs typeface="Times New Roman" pitchFamily="18" charset="0"/>
              </a:rPr>
              <a:t>cases</a:t>
            </a:r>
            <a:r>
              <a:rPr lang="en-US" sz="2800" dirty="0" smtClean="0">
                <a:solidFill>
                  <a:schemeClr val="bg1"/>
                </a:solidFill>
                <a:latin typeface="Times New Roman" pitchFamily="18" charset="0"/>
                <a:cs typeface="Times New Roman" pitchFamily="18" charset="0"/>
              </a:rPr>
              <a:t>: </a:t>
            </a:r>
          </a:p>
          <a:p>
            <a:pPr lvl="1">
              <a:defRPr/>
            </a:pPr>
            <a:r>
              <a:rPr lang="en-US" sz="2400" dirty="0" smtClean="0">
                <a:solidFill>
                  <a:schemeClr val="bg1"/>
                </a:solidFill>
                <a:latin typeface="Times New Roman" pitchFamily="18" charset="0"/>
                <a:cs typeface="Times New Roman" pitchFamily="18" charset="0"/>
              </a:rPr>
              <a:t>Nominative</a:t>
            </a:r>
          </a:p>
          <a:p>
            <a:pPr lvl="1">
              <a:defRPr/>
            </a:pPr>
            <a:r>
              <a:rPr lang="en-US" b="1" dirty="0" smtClean="0">
                <a:solidFill>
                  <a:srgbClr val="FFFF00"/>
                </a:solidFill>
                <a:latin typeface="Times New Roman" pitchFamily="18" charset="0"/>
                <a:cs typeface="Times New Roman" pitchFamily="18" charset="0"/>
              </a:rPr>
              <a:t>Genitive</a:t>
            </a:r>
            <a:r>
              <a:rPr lang="en-US"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While English can indicate possession either with “</a:t>
            </a:r>
            <a:r>
              <a:rPr lang="en-US" sz="2400" dirty="0" smtClean="0">
                <a:solidFill>
                  <a:srgbClr val="FFFF00"/>
                </a:solidFill>
                <a:latin typeface="Times New Roman" pitchFamily="18" charset="0"/>
                <a:cs typeface="Times New Roman" pitchFamily="18" charset="0"/>
              </a:rPr>
              <a:t>of</a:t>
            </a:r>
            <a:r>
              <a:rPr lang="en-US" sz="2400" dirty="0" smtClean="0">
                <a:solidFill>
                  <a:schemeClr val="bg1"/>
                </a:solidFill>
                <a:latin typeface="Times New Roman" pitchFamily="18" charset="0"/>
                <a:cs typeface="Times New Roman" pitchFamily="18" charset="0"/>
              </a:rPr>
              <a:t>” or an </a:t>
            </a:r>
            <a:r>
              <a:rPr lang="en-US" sz="2400" dirty="0" smtClean="0">
                <a:solidFill>
                  <a:srgbClr val="FFFF00"/>
                </a:solidFill>
                <a:latin typeface="Times New Roman" pitchFamily="18" charset="0"/>
                <a:cs typeface="Times New Roman" pitchFamily="18" charset="0"/>
              </a:rPr>
              <a:t>’s</a:t>
            </a:r>
            <a:r>
              <a:rPr lang="en-US" sz="2400" dirty="0" smtClean="0">
                <a:solidFill>
                  <a:schemeClr val="bg1"/>
                </a:solidFill>
                <a:latin typeface="Times New Roman" pitchFamily="18" charset="0"/>
                <a:cs typeface="Times New Roman" pitchFamily="18" charset="0"/>
              </a:rPr>
              <a:t>, Greek can indicate possession only with the </a:t>
            </a:r>
            <a:r>
              <a:rPr lang="en-US" sz="2400" dirty="0" smtClean="0">
                <a:solidFill>
                  <a:srgbClr val="FFFF00"/>
                </a:solidFill>
                <a:latin typeface="Times New Roman" pitchFamily="18" charset="0"/>
                <a:cs typeface="Times New Roman" pitchFamily="18" charset="0"/>
              </a:rPr>
              <a:t>Genitive</a:t>
            </a:r>
            <a:r>
              <a:rPr lang="en-US" sz="2400" dirty="0" smtClean="0">
                <a:solidFill>
                  <a:schemeClr val="bg1"/>
                </a:solidFill>
                <a:latin typeface="Times New Roman" pitchFamily="18" charset="0"/>
                <a:cs typeface="Times New Roman" pitchFamily="18" charset="0"/>
              </a:rPr>
              <a:t> case. All the highlighted words would be in the </a:t>
            </a:r>
            <a:r>
              <a:rPr lang="en-US" sz="2400" dirty="0" smtClean="0">
                <a:solidFill>
                  <a:srgbClr val="FFFF00"/>
                </a:solidFill>
                <a:latin typeface="Times New Roman" pitchFamily="18" charset="0"/>
                <a:cs typeface="Times New Roman" pitchFamily="18" charset="0"/>
              </a:rPr>
              <a:t>Genitive</a:t>
            </a:r>
            <a:r>
              <a:rPr lang="en-US" sz="2400" dirty="0" smtClean="0">
                <a:solidFill>
                  <a:schemeClr val="bg1"/>
                </a:solidFill>
                <a:latin typeface="Times New Roman" pitchFamily="18" charset="0"/>
                <a:cs typeface="Times New Roman" pitchFamily="18" charset="0"/>
              </a:rPr>
              <a:t> case in Greek, with no distinction among them.</a:t>
            </a:r>
          </a:p>
          <a:p>
            <a:pPr marL="57150" indent="0" algn="ctr">
              <a:buNone/>
              <a:defRPr/>
            </a:pPr>
            <a:r>
              <a:rPr lang="en-US" sz="2800" dirty="0" smtClean="0">
                <a:solidFill>
                  <a:schemeClr val="bg1"/>
                </a:solidFill>
                <a:latin typeface="Times New Roman" pitchFamily="18" charset="0"/>
                <a:cs typeface="Times New Roman" pitchFamily="18" charset="0"/>
              </a:rPr>
              <a:t>Mary </a:t>
            </a:r>
            <a:r>
              <a:rPr lang="en-US" sz="2800" dirty="0">
                <a:solidFill>
                  <a:schemeClr val="bg1"/>
                </a:solidFill>
                <a:latin typeface="Times New Roman" pitchFamily="18" charset="0"/>
                <a:cs typeface="Times New Roman" pitchFamily="18" charset="0"/>
              </a:rPr>
              <a:t>gives the rulers the child </a:t>
            </a:r>
            <a:r>
              <a:rPr lang="en-US" sz="2800" b="1" dirty="0">
                <a:solidFill>
                  <a:srgbClr val="FFFF00"/>
                </a:solidFill>
                <a:latin typeface="Times New Roman" pitchFamily="18" charset="0"/>
                <a:cs typeface="Times New Roman" pitchFamily="18" charset="0"/>
              </a:rPr>
              <a:t>of Joseph</a:t>
            </a:r>
            <a:r>
              <a:rPr lang="en-US" sz="2800" dirty="0" smtClean="0">
                <a:solidFill>
                  <a:schemeClr val="bg1"/>
                </a:solidFill>
                <a:latin typeface="Times New Roman" pitchFamily="18" charset="0"/>
                <a:cs typeface="Times New Roman" pitchFamily="18" charset="0"/>
              </a:rPr>
              <a:t>.</a:t>
            </a:r>
          </a:p>
          <a:p>
            <a:pPr marL="57150" indent="0" algn="ctr">
              <a:buNone/>
              <a:defRPr/>
            </a:pPr>
            <a:r>
              <a:rPr lang="en-US" sz="2800" dirty="0">
                <a:solidFill>
                  <a:schemeClr val="bg1"/>
                </a:solidFill>
                <a:latin typeface="Times New Roman" pitchFamily="18" charset="0"/>
                <a:cs typeface="Times New Roman" pitchFamily="18" charset="0"/>
              </a:rPr>
              <a:t>Mary gives the rulers </a:t>
            </a:r>
            <a:r>
              <a:rPr lang="en-US" sz="2800" b="1" dirty="0" smtClean="0">
                <a:solidFill>
                  <a:srgbClr val="FFFF00"/>
                </a:solidFill>
                <a:latin typeface="Times New Roman" pitchFamily="18" charset="0"/>
                <a:cs typeface="Times New Roman" pitchFamily="18" charset="0"/>
              </a:rPr>
              <a:t>Joseph’s</a:t>
            </a:r>
            <a:r>
              <a:rPr lang="en-US" sz="2800" dirty="0" smtClean="0">
                <a:solidFill>
                  <a:schemeClr val="bg1"/>
                </a:solidFill>
                <a:latin typeface="Times New Roman" pitchFamily="18" charset="0"/>
                <a:cs typeface="Times New Roman" pitchFamily="18" charset="0"/>
              </a:rPr>
              <a:t> child. </a:t>
            </a:r>
          </a:p>
          <a:p>
            <a:pPr marL="57150" indent="0" algn="ctr">
              <a:buNone/>
              <a:defRPr/>
            </a:pPr>
            <a:r>
              <a:rPr lang="en-US" sz="2800" b="1" dirty="0">
                <a:solidFill>
                  <a:srgbClr val="FFFF00"/>
                </a:solidFill>
                <a:latin typeface="Times New Roman" pitchFamily="18" charset="0"/>
                <a:cs typeface="Times New Roman" pitchFamily="18" charset="0"/>
              </a:rPr>
              <a:t>Joseph’s</a:t>
            </a:r>
            <a:r>
              <a:rPr lang="en-US" sz="2800" dirty="0">
                <a:solidFill>
                  <a:schemeClr val="bg1"/>
                </a:solidFill>
                <a:latin typeface="Times New Roman" pitchFamily="18" charset="0"/>
                <a:cs typeface="Times New Roman" pitchFamily="18" charset="0"/>
              </a:rPr>
              <a:t> </a:t>
            </a:r>
            <a:r>
              <a:rPr lang="en-US" sz="2800" dirty="0" smtClean="0">
                <a:solidFill>
                  <a:schemeClr val="bg1"/>
                </a:solidFill>
                <a:latin typeface="Times New Roman" pitchFamily="18" charset="0"/>
                <a:cs typeface="Times New Roman" pitchFamily="18" charset="0"/>
              </a:rPr>
              <a:t>cup is empty </a:t>
            </a:r>
            <a:r>
              <a:rPr lang="en-US" sz="2800" b="1" dirty="0" smtClean="0">
                <a:solidFill>
                  <a:srgbClr val="FFFF00"/>
                </a:solidFill>
                <a:latin typeface="Times New Roman" pitchFamily="18" charset="0"/>
                <a:cs typeface="Times New Roman" pitchFamily="18" charset="0"/>
              </a:rPr>
              <a:t>of water</a:t>
            </a:r>
            <a:r>
              <a:rPr lang="en-US" sz="2800" dirty="0" smtClean="0">
                <a:solidFill>
                  <a:schemeClr val="bg1"/>
                </a:solidFill>
                <a:latin typeface="Times New Roman" pitchFamily="18" charset="0"/>
                <a:cs typeface="Times New Roman" pitchFamily="18" charset="0"/>
              </a:rPr>
              <a:t>.</a:t>
            </a:r>
            <a:endParaRPr lang="en-US" sz="28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081031573"/>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76400"/>
            <a:ext cx="7848600" cy="4876800"/>
          </a:xfrm>
        </p:spPr>
        <p:txBody>
          <a:bodyPr rtlCol="0">
            <a:normAutofit/>
          </a:bodyPr>
          <a:lstStyle/>
          <a:p>
            <a:pPr>
              <a:defRPr/>
            </a:pPr>
            <a:r>
              <a:rPr lang="en-US" sz="2800" dirty="0" smtClean="0">
                <a:solidFill>
                  <a:schemeClr val="bg1"/>
                </a:solidFill>
                <a:latin typeface="Times New Roman" pitchFamily="18" charset="0"/>
                <a:cs typeface="Times New Roman" pitchFamily="18" charset="0"/>
              </a:rPr>
              <a:t>Greek uses four </a:t>
            </a:r>
            <a:r>
              <a:rPr lang="en-US" sz="2800" dirty="0" smtClean="0">
                <a:solidFill>
                  <a:srgbClr val="FFFF00"/>
                </a:solidFill>
                <a:latin typeface="Times New Roman" pitchFamily="18" charset="0"/>
                <a:cs typeface="Times New Roman" pitchFamily="18" charset="0"/>
              </a:rPr>
              <a:t>cases</a:t>
            </a:r>
            <a:r>
              <a:rPr lang="en-US" sz="2800" dirty="0" smtClean="0">
                <a:solidFill>
                  <a:schemeClr val="bg1"/>
                </a:solidFill>
                <a:latin typeface="Times New Roman" pitchFamily="18" charset="0"/>
                <a:cs typeface="Times New Roman" pitchFamily="18" charset="0"/>
              </a:rPr>
              <a:t>: </a:t>
            </a:r>
          </a:p>
          <a:p>
            <a:pPr lvl="1">
              <a:defRPr/>
            </a:pPr>
            <a:r>
              <a:rPr lang="en-US" sz="2400" dirty="0" smtClean="0">
                <a:solidFill>
                  <a:schemeClr val="bg1"/>
                </a:solidFill>
                <a:latin typeface="Times New Roman" pitchFamily="18" charset="0"/>
                <a:cs typeface="Times New Roman" pitchFamily="18" charset="0"/>
              </a:rPr>
              <a:t>Study the sentences below.</a:t>
            </a:r>
            <a:endParaRPr lang="en-US" sz="2400" dirty="0">
              <a:solidFill>
                <a:schemeClr val="bg1"/>
              </a:solidFill>
              <a:latin typeface="Times New Roman" pitchFamily="18" charset="0"/>
              <a:cs typeface="Times New Roman" pitchFamily="18" charset="0"/>
            </a:endParaRPr>
          </a:p>
          <a:p>
            <a:pPr lvl="1">
              <a:defRPr/>
            </a:pPr>
            <a:r>
              <a:rPr lang="en-US" sz="2400" dirty="0" smtClean="0">
                <a:solidFill>
                  <a:schemeClr val="bg1"/>
                </a:solidFill>
                <a:latin typeface="Times New Roman" pitchFamily="18" charset="0"/>
                <a:cs typeface="Times New Roman" pitchFamily="18" charset="0"/>
              </a:rPr>
              <a:t>They are the same sentence as on the previous slides, but with pronouns substituted for the nouns. </a:t>
            </a:r>
          </a:p>
          <a:p>
            <a:pPr lvl="1">
              <a:defRPr/>
            </a:pPr>
            <a:r>
              <a:rPr lang="en-US" sz="2400" dirty="0" smtClean="0">
                <a:solidFill>
                  <a:schemeClr val="bg1"/>
                </a:solidFill>
                <a:latin typeface="Times New Roman" pitchFamily="18" charset="0"/>
                <a:cs typeface="Times New Roman" pitchFamily="18" charset="0"/>
              </a:rPr>
              <a:t>Why are the sentences still wrong? </a:t>
            </a:r>
          </a:p>
          <a:p>
            <a:pPr lvl="1">
              <a:defRPr/>
            </a:pPr>
            <a:r>
              <a:rPr lang="en-US" sz="2400" dirty="0" smtClean="0">
                <a:solidFill>
                  <a:schemeClr val="bg1"/>
                </a:solidFill>
                <a:latin typeface="Times New Roman" pitchFamily="18" charset="0"/>
                <a:cs typeface="Times New Roman" pitchFamily="18" charset="0"/>
              </a:rPr>
              <a:t>English uses </a:t>
            </a:r>
            <a:r>
              <a:rPr lang="en-US" sz="2400" dirty="0" smtClean="0">
                <a:solidFill>
                  <a:srgbClr val="FFFF00"/>
                </a:solidFill>
                <a:latin typeface="Times New Roman" pitchFamily="18" charset="0"/>
                <a:cs typeface="Times New Roman" pitchFamily="18" charset="0"/>
              </a:rPr>
              <a:t>case</a:t>
            </a:r>
            <a:r>
              <a:rPr lang="en-US" sz="2400" dirty="0" smtClean="0">
                <a:solidFill>
                  <a:schemeClr val="bg1"/>
                </a:solidFill>
                <a:latin typeface="Times New Roman" pitchFamily="18" charset="0"/>
                <a:cs typeface="Times New Roman" pitchFamily="18" charset="0"/>
              </a:rPr>
              <a:t> forms for personal pronouns, but not for nouns.  Greek uses </a:t>
            </a:r>
            <a:r>
              <a:rPr lang="en-US" sz="2400" dirty="0" smtClean="0">
                <a:solidFill>
                  <a:srgbClr val="FFFF00"/>
                </a:solidFill>
                <a:latin typeface="Times New Roman" pitchFamily="18" charset="0"/>
                <a:cs typeface="Times New Roman" pitchFamily="18" charset="0"/>
              </a:rPr>
              <a:t>case</a:t>
            </a:r>
            <a:r>
              <a:rPr lang="en-US" sz="2400" dirty="0" smtClean="0">
                <a:solidFill>
                  <a:schemeClr val="bg1"/>
                </a:solidFill>
                <a:latin typeface="Times New Roman" pitchFamily="18" charset="0"/>
                <a:cs typeface="Times New Roman" pitchFamily="18" charset="0"/>
              </a:rPr>
              <a:t> forms for nearly all nouns.</a:t>
            </a:r>
          </a:p>
          <a:p>
            <a:pPr marL="457200" lvl="1" indent="0">
              <a:buNone/>
              <a:defRPr/>
            </a:pPr>
            <a:r>
              <a:rPr lang="en-US" sz="2400" dirty="0" smtClean="0">
                <a:solidFill>
                  <a:schemeClr val="bg1"/>
                </a:solidFill>
                <a:latin typeface="Times New Roman" pitchFamily="18" charset="0"/>
                <a:cs typeface="Times New Roman" pitchFamily="18" charset="0"/>
              </a:rPr>
              <a:t> </a:t>
            </a:r>
            <a:endParaRPr lang="en-US" sz="2400" dirty="0">
              <a:solidFill>
                <a:schemeClr val="bg1"/>
              </a:solidFill>
              <a:latin typeface="Times New Roman" pitchFamily="18" charset="0"/>
              <a:cs typeface="Times New Roman" pitchFamily="18" charset="0"/>
            </a:endParaRPr>
          </a:p>
          <a:p>
            <a:pPr marL="57150" indent="0" algn="ctr">
              <a:buNone/>
              <a:defRPr/>
            </a:pPr>
            <a:r>
              <a:rPr lang="en-US" sz="2400" dirty="0" smtClean="0">
                <a:solidFill>
                  <a:srgbClr val="FFFF00"/>
                </a:solidFill>
                <a:latin typeface="Times New Roman" pitchFamily="18" charset="0"/>
                <a:cs typeface="Times New Roman" pitchFamily="18" charset="0"/>
              </a:rPr>
              <a:t>Her</a:t>
            </a:r>
            <a:r>
              <a:rPr lang="en-US" sz="2400" dirty="0" smtClean="0">
                <a:solidFill>
                  <a:schemeClr val="bg1"/>
                </a:solidFill>
                <a:latin typeface="Times New Roman" pitchFamily="18" charset="0"/>
                <a:cs typeface="Times New Roman" pitchFamily="18" charset="0"/>
              </a:rPr>
              <a:t> gives </a:t>
            </a:r>
            <a:r>
              <a:rPr lang="en-US" sz="2400" dirty="0" smtClean="0">
                <a:solidFill>
                  <a:srgbClr val="FFFF00"/>
                </a:solidFill>
                <a:latin typeface="Times New Roman" pitchFamily="18" charset="0"/>
                <a:cs typeface="Times New Roman" pitchFamily="18" charset="0"/>
              </a:rPr>
              <a:t>they its</a:t>
            </a:r>
            <a:r>
              <a:rPr lang="en-US" sz="2400" dirty="0" smtClean="0">
                <a:solidFill>
                  <a:schemeClr val="bg1"/>
                </a:solidFill>
                <a:latin typeface="Times New Roman" pitchFamily="18" charset="0"/>
                <a:cs typeface="Times New Roman" pitchFamily="18" charset="0"/>
              </a:rPr>
              <a:t>.</a:t>
            </a:r>
          </a:p>
          <a:p>
            <a:pPr marL="57150" indent="0" algn="ctr">
              <a:buNone/>
              <a:defRPr/>
            </a:pPr>
            <a:r>
              <a:rPr lang="en-US" sz="2400" dirty="0" smtClean="0">
                <a:solidFill>
                  <a:schemeClr val="bg1"/>
                </a:solidFill>
                <a:latin typeface="Times New Roman" pitchFamily="18" charset="0"/>
                <a:cs typeface="Times New Roman" pitchFamily="18" charset="0"/>
              </a:rPr>
              <a:t>Mary gives the rulers the child of</a:t>
            </a:r>
            <a:r>
              <a:rPr lang="en-US" sz="2400" dirty="0" smtClean="0">
                <a:solidFill>
                  <a:srgbClr val="FFFF00"/>
                </a:solidFill>
                <a:latin typeface="Times New Roman" pitchFamily="18" charset="0"/>
                <a:cs typeface="Times New Roman" pitchFamily="18" charset="0"/>
              </a:rPr>
              <a:t> he</a:t>
            </a:r>
            <a:r>
              <a:rPr lang="en-US" sz="2400" dirty="0" smtClean="0">
                <a:solidFill>
                  <a:schemeClr val="bg1"/>
                </a:solidFill>
                <a:latin typeface="Times New Roman" pitchFamily="18" charset="0"/>
                <a:cs typeface="Times New Roman" pitchFamily="18" charset="0"/>
              </a:rPr>
              <a:t>.</a:t>
            </a:r>
            <a:endParaRPr lang="en-US" sz="2400" dirty="0">
              <a:solidFill>
                <a:schemeClr val="bg1"/>
              </a:solidFill>
              <a:latin typeface="Times New Roman" pitchFamily="18" charset="0"/>
              <a:cs typeface="Times New Roman" pitchFamily="18" charset="0"/>
            </a:endParaRPr>
          </a:p>
          <a:p>
            <a:pPr marL="457200" lvl="1" indent="0">
              <a:buNone/>
              <a:defRPr/>
            </a:pPr>
            <a:r>
              <a:rPr lang="en-US" sz="2400" dirty="0" smtClean="0">
                <a:solidFill>
                  <a:schemeClr val="bg1"/>
                </a:solidFill>
                <a:latin typeface="Times New Roman" pitchFamily="18" charset="0"/>
                <a:cs typeface="Times New Roman" pitchFamily="18" charset="0"/>
              </a:rPr>
              <a:t>  </a:t>
            </a:r>
            <a:endParaRPr lang="en-US" sz="2400" b="1" u="sng"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4050018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848600" cy="4876800"/>
          </a:xfrm>
        </p:spPr>
        <p:txBody>
          <a:bodyPr rtlCol="0">
            <a:normAutofit/>
          </a:bodyPr>
          <a:lstStyle/>
          <a:p>
            <a:pPr>
              <a:defRPr/>
            </a:pPr>
            <a:r>
              <a:rPr lang="en-US" sz="2800" dirty="0" smtClean="0">
                <a:solidFill>
                  <a:schemeClr val="bg1"/>
                </a:solidFill>
                <a:latin typeface="Times New Roman" pitchFamily="18" charset="0"/>
                <a:cs typeface="Times New Roman" pitchFamily="18" charset="0"/>
              </a:rPr>
              <a:t>Greek uses four </a:t>
            </a:r>
            <a:r>
              <a:rPr lang="en-US" sz="2800" dirty="0" smtClean="0">
                <a:solidFill>
                  <a:srgbClr val="FFFF00"/>
                </a:solidFill>
                <a:latin typeface="Times New Roman" pitchFamily="18" charset="0"/>
                <a:cs typeface="Times New Roman" pitchFamily="18" charset="0"/>
              </a:rPr>
              <a:t>cases</a:t>
            </a:r>
            <a:r>
              <a:rPr lang="en-US" sz="2800" dirty="0" smtClean="0">
                <a:solidFill>
                  <a:schemeClr val="bg1"/>
                </a:solidFill>
                <a:latin typeface="Times New Roman" pitchFamily="18" charset="0"/>
                <a:cs typeface="Times New Roman" pitchFamily="18" charset="0"/>
              </a:rPr>
              <a:t>: </a:t>
            </a:r>
          </a:p>
          <a:p>
            <a:pPr lvl="1">
              <a:defRPr/>
            </a:pPr>
            <a:r>
              <a:rPr lang="en-US" sz="2400" dirty="0" smtClean="0">
                <a:solidFill>
                  <a:schemeClr val="bg1"/>
                </a:solidFill>
                <a:latin typeface="Times New Roman" pitchFamily="18" charset="0"/>
                <a:cs typeface="Times New Roman" pitchFamily="18" charset="0"/>
              </a:rPr>
              <a:t>See how changing the </a:t>
            </a:r>
            <a:r>
              <a:rPr lang="en-US" sz="2400" dirty="0" smtClean="0">
                <a:solidFill>
                  <a:srgbClr val="FFFF00"/>
                </a:solidFill>
                <a:latin typeface="Times New Roman" pitchFamily="18" charset="0"/>
                <a:cs typeface="Times New Roman" pitchFamily="18" charset="0"/>
              </a:rPr>
              <a:t>case</a:t>
            </a:r>
            <a:r>
              <a:rPr lang="en-US" sz="2400" dirty="0" smtClean="0">
                <a:solidFill>
                  <a:schemeClr val="bg1"/>
                </a:solidFill>
                <a:latin typeface="Times New Roman" pitchFamily="18" charset="0"/>
                <a:cs typeface="Times New Roman" pitchFamily="18" charset="0"/>
              </a:rPr>
              <a:t> form of the pronouns makes the sentence correct: </a:t>
            </a:r>
            <a:endParaRPr lang="en-US" sz="2400" dirty="0">
              <a:solidFill>
                <a:schemeClr val="bg1"/>
              </a:solidFill>
              <a:latin typeface="Times New Roman" pitchFamily="18" charset="0"/>
              <a:cs typeface="Times New Roman" pitchFamily="18" charset="0"/>
            </a:endParaRPr>
          </a:p>
          <a:p>
            <a:pPr marL="57150" indent="0" algn="ctr">
              <a:buNone/>
              <a:defRPr/>
            </a:pPr>
            <a:r>
              <a:rPr lang="en-US" sz="2800" dirty="0" smtClean="0">
                <a:solidFill>
                  <a:srgbClr val="FFFF00"/>
                </a:solidFill>
                <a:latin typeface="Times New Roman" pitchFamily="18" charset="0"/>
                <a:cs typeface="Times New Roman" pitchFamily="18" charset="0"/>
              </a:rPr>
              <a:t>She</a:t>
            </a:r>
            <a:r>
              <a:rPr lang="en-US" sz="2800" dirty="0" smtClean="0">
                <a:solidFill>
                  <a:schemeClr val="bg1"/>
                </a:solidFill>
                <a:latin typeface="Times New Roman" pitchFamily="18" charset="0"/>
                <a:cs typeface="Times New Roman" pitchFamily="18" charset="0"/>
              </a:rPr>
              <a:t> </a:t>
            </a:r>
            <a:r>
              <a:rPr lang="en-US" sz="2800" dirty="0">
                <a:solidFill>
                  <a:schemeClr val="bg1"/>
                </a:solidFill>
                <a:latin typeface="Times New Roman" pitchFamily="18" charset="0"/>
                <a:cs typeface="Times New Roman" pitchFamily="18" charset="0"/>
              </a:rPr>
              <a:t>gives </a:t>
            </a:r>
            <a:r>
              <a:rPr lang="en-US" sz="2800" dirty="0" smtClean="0">
                <a:solidFill>
                  <a:srgbClr val="FFFF00"/>
                </a:solidFill>
                <a:latin typeface="Times New Roman" pitchFamily="18" charset="0"/>
                <a:cs typeface="Times New Roman" pitchFamily="18" charset="0"/>
              </a:rPr>
              <a:t>them it</a:t>
            </a:r>
            <a:r>
              <a:rPr lang="en-US" sz="2800" dirty="0" smtClean="0">
                <a:solidFill>
                  <a:schemeClr val="bg1"/>
                </a:solidFill>
                <a:latin typeface="Times New Roman" pitchFamily="18" charset="0"/>
                <a:cs typeface="Times New Roman" pitchFamily="18" charset="0"/>
              </a:rPr>
              <a:t> (</a:t>
            </a:r>
            <a:r>
              <a:rPr lang="en-US" sz="2800" dirty="0" smtClean="0">
                <a:solidFill>
                  <a:srgbClr val="FFFF00"/>
                </a:solidFill>
                <a:latin typeface="Times New Roman" pitchFamily="18" charset="0"/>
                <a:cs typeface="Times New Roman" pitchFamily="18" charset="0"/>
              </a:rPr>
              <a:t>it</a:t>
            </a:r>
            <a:r>
              <a:rPr lang="en-US" sz="2800" dirty="0" smtClean="0">
                <a:solidFill>
                  <a:schemeClr val="bg1"/>
                </a:solidFill>
                <a:latin typeface="Times New Roman" pitchFamily="18" charset="0"/>
                <a:cs typeface="Times New Roman" pitchFamily="18" charset="0"/>
              </a:rPr>
              <a:t> to </a:t>
            </a:r>
            <a:r>
              <a:rPr lang="en-US" sz="2800" dirty="0" smtClean="0">
                <a:solidFill>
                  <a:srgbClr val="FFFF00"/>
                </a:solidFill>
                <a:latin typeface="Times New Roman" pitchFamily="18" charset="0"/>
                <a:cs typeface="Times New Roman" pitchFamily="18" charset="0"/>
              </a:rPr>
              <a:t>them</a:t>
            </a:r>
            <a:r>
              <a:rPr lang="en-US" sz="2800" dirty="0" smtClean="0">
                <a:solidFill>
                  <a:schemeClr val="bg1"/>
                </a:solidFill>
                <a:latin typeface="Times New Roman" pitchFamily="18" charset="0"/>
                <a:cs typeface="Times New Roman" pitchFamily="18" charset="0"/>
              </a:rPr>
              <a:t>). </a:t>
            </a:r>
            <a:endParaRPr lang="en-US" sz="2800" dirty="0">
              <a:solidFill>
                <a:schemeClr val="bg1"/>
              </a:solidFill>
              <a:latin typeface="Times New Roman" pitchFamily="18" charset="0"/>
              <a:cs typeface="Times New Roman" pitchFamily="18" charset="0"/>
            </a:endParaRPr>
          </a:p>
          <a:p>
            <a:pPr marL="57150" indent="0" algn="ctr">
              <a:buNone/>
              <a:defRPr/>
            </a:pPr>
            <a:r>
              <a:rPr lang="en-US" sz="2800" dirty="0">
                <a:solidFill>
                  <a:schemeClr val="bg1"/>
                </a:solidFill>
                <a:latin typeface="Times New Roman" pitchFamily="18" charset="0"/>
                <a:cs typeface="Times New Roman" pitchFamily="18" charset="0"/>
              </a:rPr>
              <a:t>Mary gives the rulers </a:t>
            </a:r>
            <a:r>
              <a:rPr lang="en-US" sz="2800" dirty="0" smtClean="0">
                <a:solidFill>
                  <a:srgbClr val="FFFF00"/>
                </a:solidFill>
                <a:latin typeface="Times New Roman" pitchFamily="18" charset="0"/>
                <a:cs typeface="Times New Roman" pitchFamily="18" charset="0"/>
              </a:rPr>
              <a:t>his</a:t>
            </a:r>
            <a:r>
              <a:rPr lang="en-US" sz="2800" dirty="0" smtClean="0">
                <a:solidFill>
                  <a:schemeClr val="bg1"/>
                </a:solidFill>
                <a:latin typeface="Times New Roman" pitchFamily="18" charset="0"/>
                <a:cs typeface="Times New Roman" pitchFamily="18" charset="0"/>
              </a:rPr>
              <a:t> child (of </a:t>
            </a:r>
            <a:r>
              <a:rPr lang="en-US" sz="2800" dirty="0" smtClean="0">
                <a:solidFill>
                  <a:srgbClr val="FFFF00"/>
                </a:solidFill>
                <a:latin typeface="Times New Roman" pitchFamily="18" charset="0"/>
                <a:cs typeface="Times New Roman" pitchFamily="18" charset="0"/>
              </a:rPr>
              <a:t>him</a:t>
            </a:r>
            <a:r>
              <a:rPr lang="en-US" sz="2800" dirty="0" smtClean="0">
                <a:solidFill>
                  <a:schemeClr val="bg1"/>
                </a:solidFill>
                <a:latin typeface="Times New Roman" pitchFamily="18" charset="0"/>
                <a:cs typeface="Times New Roman" pitchFamily="18" charset="0"/>
              </a:rPr>
              <a:t>, of </a:t>
            </a:r>
            <a:r>
              <a:rPr lang="en-US" sz="2800" dirty="0" smtClean="0">
                <a:solidFill>
                  <a:srgbClr val="FFFF00"/>
                </a:solidFill>
                <a:latin typeface="Times New Roman" pitchFamily="18" charset="0"/>
                <a:cs typeface="Times New Roman" pitchFamily="18" charset="0"/>
              </a:rPr>
              <a:t>his</a:t>
            </a:r>
            <a:r>
              <a:rPr lang="en-US" sz="28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  </a:t>
            </a:r>
          </a:p>
          <a:p>
            <a:pPr marL="57150" indent="0" algn="ctr">
              <a:buNone/>
              <a:defRPr/>
            </a:pPr>
            <a:endParaRPr lang="en-US" sz="2400" dirty="0" smtClean="0">
              <a:solidFill>
                <a:schemeClr val="bg1"/>
              </a:solidFill>
              <a:latin typeface="Times New Roman" pitchFamily="18" charset="0"/>
              <a:cs typeface="Times New Roman" pitchFamily="18" charset="0"/>
            </a:endParaRPr>
          </a:p>
          <a:p>
            <a:pPr marL="800100" lvl="2" indent="-342900">
              <a:defRPr/>
            </a:pPr>
            <a:r>
              <a:rPr lang="en-US" dirty="0">
                <a:solidFill>
                  <a:schemeClr val="bg1"/>
                </a:solidFill>
                <a:latin typeface="Times New Roman" pitchFamily="18" charset="0"/>
                <a:cs typeface="Times New Roman" pitchFamily="18" charset="0"/>
              </a:rPr>
              <a:t>English uses </a:t>
            </a:r>
            <a:r>
              <a:rPr lang="en-US" dirty="0">
                <a:solidFill>
                  <a:srgbClr val="FFFF00"/>
                </a:solidFill>
                <a:latin typeface="Times New Roman" pitchFamily="18" charset="0"/>
                <a:cs typeface="Times New Roman" pitchFamily="18" charset="0"/>
              </a:rPr>
              <a:t>case</a:t>
            </a:r>
            <a:r>
              <a:rPr lang="en-US" dirty="0">
                <a:solidFill>
                  <a:schemeClr val="bg1"/>
                </a:solidFill>
                <a:latin typeface="Times New Roman" pitchFamily="18" charset="0"/>
                <a:cs typeface="Times New Roman" pitchFamily="18" charset="0"/>
              </a:rPr>
              <a:t> forms for personal pronouns, but not for nouns.  Greek uses </a:t>
            </a:r>
            <a:r>
              <a:rPr lang="en-US" dirty="0">
                <a:solidFill>
                  <a:srgbClr val="FFFF00"/>
                </a:solidFill>
                <a:latin typeface="Times New Roman" pitchFamily="18" charset="0"/>
                <a:cs typeface="Times New Roman" pitchFamily="18" charset="0"/>
              </a:rPr>
              <a:t>case</a:t>
            </a:r>
            <a:r>
              <a:rPr lang="en-US" dirty="0">
                <a:solidFill>
                  <a:schemeClr val="bg1"/>
                </a:solidFill>
                <a:latin typeface="Times New Roman" pitchFamily="18" charset="0"/>
                <a:cs typeface="Times New Roman" pitchFamily="18" charset="0"/>
              </a:rPr>
              <a:t> forms for nearly all nouns. </a:t>
            </a:r>
          </a:p>
          <a:p>
            <a:pPr marL="400050">
              <a:defRPr/>
            </a:pPr>
            <a:endParaRPr lang="en-US" sz="2400" b="1" u="sng"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84230542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696200" cy="4876800"/>
          </a:xfrm>
        </p:spPr>
        <p:txBody>
          <a:bodyPr rtlCol="0">
            <a:normAutofit/>
          </a:bodyPr>
          <a:lstStyle/>
          <a:p>
            <a:pPr>
              <a:defRPr/>
            </a:pPr>
            <a:r>
              <a:rPr lang="en-US" sz="2800" dirty="0">
                <a:solidFill>
                  <a:schemeClr val="bg1"/>
                </a:solidFill>
                <a:latin typeface="Times New Roman" pitchFamily="18" charset="0"/>
                <a:cs typeface="Times New Roman" pitchFamily="18" charset="0"/>
              </a:rPr>
              <a:t>A Greek noun communicates THREE pieces of information: </a:t>
            </a:r>
          </a:p>
          <a:p>
            <a:pPr lvl="1">
              <a:defRPr/>
            </a:pPr>
            <a:r>
              <a:rPr lang="en-US" sz="2400" dirty="0">
                <a:solidFill>
                  <a:schemeClr val="bg1"/>
                </a:solidFill>
                <a:latin typeface="Times New Roman" pitchFamily="18" charset="0"/>
                <a:cs typeface="Times New Roman" pitchFamily="18" charset="0"/>
              </a:rPr>
              <a:t>Gender</a:t>
            </a:r>
            <a:endParaRPr lang="en-US" sz="2400" b="1" u="sng" dirty="0">
              <a:solidFill>
                <a:srgbClr val="FFFF00"/>
              </a:solidFill>
              <a:latin typeface="Times New Roman" pitchFamily="18" charset="0"/>
              <a:cs typeface="Times New Roman" pitchFamily="18" charset="0"/>
            </a:endParaRPr>
          </a:p>
          <a:p>
            <a:pPr lvl="1">
              <a:defRPr/>
            </a:pPr>
            <a:r>
              <a:rPr lang="en-US" sz="2400" dirty="0">
                <a:solidFill>
                  <a:schemeClr val="bg1"/>
                </a:solidFill>
                <a:latin typeface="Times New Roman" pitchFamily="18" charset="0"/>
                <a:cs typeface="Times New Roman" pitchFamily="18" charset="0"/>
              </a:rPr>
              <a:t>Number</a:t>
            </a:r>
            <a:endParaRPr lang="en-US" sz="2400" b="1" u="sng" dirty="0">
              <a:solidFill>
                <a:srgbClr val="FFFF00"/>
              </a:solidFill>
              <a:latin typeface="Times New Roman" pitchFamily="18" charset="0"/>
              <a:cs typeface="Times New Roman" pitchFamily="18" charset="0"/>
            </a:endParaRPr>
          </a:p>
          <a:p>
            <a:pPr lvl="1">
              <a:defRPr/>
            </a:pPr>
            <a:r>
              <a:rPr lang="en-US" sz="2400" dirty="0">
                <a:solidFill>
                  <a:schemeClr val="bg1"/>
                </a:solidFill>
                <a:latin typeface="Times New Roman" pitchFamily="18" charset="0"/>
                <a:cs typeface="Times New Roman" pitchFamily="18" charset="0"/>
              </a:rPr>
              <a:t>Case </a:t>
            </a:r>
          </a:p>
          <a:p>
            <a:pPr>
              <a:buNone/>
              <a:defRPr/>
            </a:pPr>
            <a:r>
              <a:rPr lang="en-US" sz="2400" b="1" dirty="0" smtClean="0">
                <a:solidFill>
                  <a:srgbClr val="FFFF00"/>
                </a:solidFill>
                <a:latin typeface="Times New Roman" pitchFamily="18" charset="0"/>
                <a:cs typeface="Times New Roman" pitchFamily="18" charset="0"/>
              </a:rPr>
              <a:t>PARSING</a:t>
            </a:r>
            <a:r>
              <a:rPr lang="en-US" sz="2400" dirty="0" smtClean="0">
                <a:solidFill>
                  <a:schemeClr val="bg1"/>
                </a:solidFill>
                <a:latin typeface="Times New Roman" pitchFamily="18" charset="0"/>
                <a:cs typeface="Times New Roman" pitchFamily="18" charset="0"/>
              </a:rPr>
              <a:t>: To “parse” a Greek noun means to identify the above three qualities about a specific noun form. </a:t>
            </a:r>
          </a:p>
        </p:txBody>
      </p:sp>
    </p:spTree>
    <p:extLst>
      <p:ext uri="{BB962C8B-B14F-4D97-AF65-F5344CB8AC3E}">
        <p14:creationId xmlns:p14="http://schemas.microsoft.com/office/powerpoint/2010/main" val="13105273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76400"/>
            <a:ext cx="8229600" cy="4876800"/>
          </a:xfrm>
        </p:spPr>
        <p:txBody>
          <a:bodyPr rtlCol="0">
            <a:normAutofit/>
          </a:bodyPr>
          <a:lstStyle/>
          <a:p>
            <a:pPr>
              <a:defRPr/>
            </a:pPr>
            <a:r>
              <a:rPr lang="en-US" sz="2800" b="1" dirty="0" smtClean="0">
                <a:solidFill>
                  <a:srgbClr val="FFFF00"/>
                </a:solidFill>
                <a:latin typeface="Times New Roman" pitchFamily="18" charset="0"/>
                <a:cs typeface="Times New Roman" pitchFamily="18" charset="0"/>
              </a:rPr>
              <a:t>PARSING</a:t>
            </a:r>
            <a:r>
              <a:rPr lang="en-US" sz="2800" dirty="0" smtClean="0">
                <a:solidFill>
                  <a:schemeClr val="bg1"/>
                </a:solidFill>
                <a:latin typeface="Times New Roman" pitchFamily="18" charset="0"/>
                <a:cs typeface="Times New Roman" pitchFamily="18" charset="0"/>
              </a:rPr>
              <a:t>: To “parse” a Greek noun means to identify the three qualities about a specific noun form. </a:t>
            </a:r>
          </a:p>
          <a:p>
            <a:pPr>
              <a:defRPr/>
            </a:pPr>
            <a:r>
              <a:rPr lang="en-US" sz="2800" dirty="0" smtClean="0">
                <a:solidFill>
                  <a:schemeClr val="bg1"/>
                </a:solidFill>
                <a:latin typeface="Times New Roman" pitchFamily="18" charset="0"/>
                <a:cs typeface="Times New Roman" pitchFamily="18" charset="0"/>
              </a:rPr>
              <a:t>For example, a specific noun form could be </a:t>
            </a:r>
          </a:p>
          <a:p>
            <a:pPr lvl="1">
              <a:defRPr/>
            </a:pPr>
            <a:r>
              <a:rPr lang="en-US" sz="2400" dirty="0" smtClean="0">
                <a:solidFill>
                  <a:schemeClr val="bg1"/>
                </a:solidFill>
                <a:latin typeface="Times New Roman" pitchFamily="18" charset="0"/>
                <a:cs typeface="Times New Roman" pitchFamily="18" charset="0"/>
              </a:rPr>
              <a:t>Masculine </a:t>
            </a:r>
          </a:p>
          <a:p>
            <a:pPr lvl="1">
              <a:defRPr/>
            </a:pPr>
            <a:r>
              <a:rPr lang="en-US" sz="2400" dirty="0" smtClean="0">
                <a:solidFill>
                  <a:schemeClr val="bg1"/>
                </a:solidFill>
                <a:latin typeface="Times New Roman" pitchFamily="18" charset="0"/>
                <a:cs typeface="Times New Roman" pitchFamily="18" charset="0"/>
              </a:rPr>
              <a:t>Singular </a:t>
            </a:r>
          </a:p>
          <a:p>
            <a:pPr lvl="1">
              <a:defRPr/>
            </a:pPr>
            <a:r>
              <a:rPr lang="en-US" sz="2400" dirty="0" smtClean="0">
                <a:solidFill>
                  <a:schemeClr val="bg1"/>
                </a:solidFill>
                <a:latin typeface="Times New Roman" pitchFamily="18" charset="0"/>
                <a:cs typeface="Times New Roman" pitchFamily="18" charset="0"/>
              </a:rPr>
              <a:t>Nominative</a:t>
            </a:r>
          </a:p>
          <a:p>
            <a:pPr>
              <a:defRPr/>
            </a:pPr>
            <a:r>
              <a:rPr lang="en-US" sz="2400" dirty="0" smtClean="0">
                <a:solidFill>
                  <a:schemeClr val="bg1"/>
                </a:solidFill>
                <a:latin typeface="Times New Roman" pitchFamily="18" charset="0"/>
                <a:cs typeface="Times New Roman" pitchFamily="18" charset="0"/>
              </a:rPr>
              <a:t>Once you know these three items and the noun’s meaning, you have identified the noun completely and understand what it means.</a:t>
            </a:r>
          </a:p>
        </p:txBody>
      </p:sp>
    </p:spTree>
    <p:extLst>
      <p:ext uri="{BB962C8B-B14F-4D97-AF65-F5344CB8AC3E}">
        <p14:creationId xmlns:p14="http://schemas.microsoft.com/office/powerpoint/2010/main" val="782515775"/>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fontAlgn="auto">
              <a:spcAft>
                <a:spcPts val="0"/>
              </a:spcAft>
              <a:buNone/>
              <a:defRPr/>
            </a:pPr>
            <a:r>
              <a:rPr lang="en-US" b="1" dirty="0" smtClean="0">
                <a:solidFill>
                  <a:srgbClr val="FFFF00"/>
                </a:solidFill>
                <a:latin typeface="Times New Roman" pitchFamily="18" charset="0"/>
                <a:cs typeface="Times New Roman" pitchFamily="18" charset="0"/>
              </a:rPr>
              <a:t>This class </a:t>
            </a:r>
            <a:endParaRPr lang="en-US" dirty="0" smtClean="0">
              <a:solidFill>
                <a:schemeClr val="bg1"/>
              </a:solidFill>
              <a:latin typeface="Times New Roman" pitchFamily="18" charset="0"/>
              <a:cs typeface="Times New Roman" pitchFamily="18" charset="0"/>
            </a:endParaRPr>
          </a:p>
          <a:p>
            <a:pPr>
              <a:buNone/>
              <a:defRPr/>
            </a:pPr>
            <a:r>
              <a:rPr lang="en-US" b="1" dirty="0" smtClean="0">
                <a:solidFill>
                  <a:srgbClr val="FFFF00"/>
                </a:solidFill>
                <a:latin typeface="Times New Roman" pitchFamily="18" charset="0"/>
                <a:cs typeface="Times New Roman" pitchFamily="18" charset="0"/>
              </a:rPr>
              <a:t>AGE Unit 3: Introduction to the Greek Noun</a:t>
            </a:r>
            <a:endParaRPr lang="en-US" dirty="0" smtClean="0">
              <a:solidFill>
                <a:schemeClr val="bg1"/>
              </a:solidFill>
              <a:latin typeface="Times New Roman" pitchFamily="18" charset="0"/>
              <a:cs typeface="Times New Roman" pitchFamily="18" charset="0"/>
            </a:endParaRPr>
          </a:p>
          <a:p>
            <a:pPr>
              <a:defRPr/>
            </a:pPr>
            <a:r>
              <a:rPr lang="en-US" sz="2800" dirty="0" smtClean="0">
                <a:solidFill>
                  <a:schemeClr val="bg1"/>
                </a:solidFill>
                <a:latin typeface="Times New Roman" pitchFamily="18" charset="0"/>
                <a:cs typeface="Times New Roman" pitchFamily="18" charset="0"/>
              </a:rPr>
              <a:t>You have learned the basics of Greek verbs: what actions they describe, how to form them, and how to translate them. </a:t>
            </a:r>
          </a:p>
          <a:p>
            <a:pPr>
              <a:defRPr/>
            </a:pPr>
            <a:r>
              <a:rPr lang="en-US" sz="2800" dirty="0" smtClean="0">
                <a:solidFill>
                  <a:schemeClr val="bg1"/>
                </a:solidFill>
                <a:latin typeface="Times New Roman" pitchFamily="18" charset="0"/>
                <a:cs typeface="Times New Roman" pitchFamily="18" charset="0"/>
              </a:rPr>
              <a:t>Next we add words that will enrich these actions with much concrete information: NOUNS. </a:t>
            </a:r>
            <a:endParaRPr lang="en-US" sz="28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b="1" dirty="0" smtClean="0">
                <a:solidFill>
                  <a:srgbClr val="FFFF00"/>
                </a:solidFill>
                <a:latin typeface="Times New Roman" pitchFamily="18" charset="0"/>
                <a:cs typeface="Times New Roman" pitchFamily="18" charset="0"/>
              </a:rPr>
              <a:t>AGE Unit 3: Introduction to the Greek Noun</a:t>
            </a:r>
            <a:endParaRPr lang="en-US" dirty="0" smtClean="0">
              <a:solidFill>
                <a:schemeClr val="bg1"/>
              </a:solidFill>
              <a:latin typeface="Times New Roman" pitchFamily="18" charset="0"/>
              <a:cs typeface="Times New Roman" pitchFamily="18" charset="0"/>
            </a:endParaRPr>
          </a:p>
          <a:p>
            <a:pPr>
              <a:defRPr/>
            </a:pPr>
            <a:r>
              <a:rPr lang="en-US" sz="2800" dirty="0" smtClean="0">
                <a:solidFill>
                  <a:schemeClr val="bg1"/>
                </a:solidFill>
                <a:latin typeface="Times New Roman" pitchFamily="18" charset="0"/>
                <a:cs typeface="Times New Roman" pitchFamily="18" charset="0"/>
              </a:rPr>
              <a:t>Now you have learned the </a:t>
            </a:r>
            <a:r>
              <a:rPr lang="en-US" sz="2800" b="1" u="sng" dirty="0" smtClean="0">
                <a:solidFill>
                  <a:schemeClr val="bg1"/>
                </a:solidFill>
                <a:latin typeface="Times New Roman" pitchFamily="18" charset="0"/>
                <a:cs typeface="Times New Roman" pitchFamily="18" charset="0"/>
              </a:rPr>
              <a:t>what</a:t>
            </a:r>
            <a:r>
              <a:rPr lang="en-US" sz="2800" dirty="0" smtClean="0">
                <a:solidFill>
                  <a:schemeClr val="bg1"/>
                </a:solidFill>
                <a:latin typeface="Times New Roman" pitchFamily="18" charset="0"/>
                <a:cs typeface="Times New Roman" pitchFamily="18" charset="0"/>
              </a:rPr>
              <a:t> information a Greek noun conveys. </a:t>
            </a:r>
          </a:p>
          <a:p>
            <a:pPr>
              <a:defRPr/>
            </a:pPr>
            <a:r>
              <a:rPr lang="en-US" sz="2800" dirty="0" smtClean="0">
                <a:solidFill>
                  <a:schemeClr val="bg1"/>
                </a:solidFill>
                <a:latin typeface="Times New Roman" pitchFamily="18" charset="0"/>
                <a:cs typeface="Times New Roman" pitchFamily="18" charset="0"/>
              </a:rPr>
              <a:t>Next we learn </a:t>
            </a:r>
            <a:r>
              <a:rPr lang="en-US" sz="2800" b="1" u="sng" dirty="0" smtClean="0">
                <a:solidFill>
                  <a:schemeClr val="bg1"/>
                </a:solidFill>
                <a:latin typeface="Times New Roman" pitchFamily="18" charset="0"/>
                <a:cs typeface="Times New Roman" pitchFamily="18" charset="0"/>
              </a:rPr>
              <a:t>how</a:t>
            </a:r>
            <a:r>
              <a:rPr lang="en-US" sz="2800" dirty="0" smtClean="0">
                <a:solidFill>
                  <a:schemeClr val="bg1"/>
                </a:solidFill>
                <a:latin typeface="Times New Roman" pitchFamily="18" charset="0"/>
                <a:cs typeface="Times New Roman" pitchFamily="18" charset="0"/>
              </a:rPr>
              <a:t> a Greek noun conveys this information. </a:t>
            </a:r>
          </a:p>
          <a:p>
            <a:pPr>
              <a:defRPr/>
            </a:pPr>
            <a:r>
              <a:rPr lang="en-US" sz="2800" dirty="0" smtClean="0">
                <a:solidFill>
                  <a:schemeClr val="bg1"/>
                </a:solidFill>
                <a:latin typeface="Times New Roman" pitchFamily="18" charset="0"/>
                <a:cs typeface="Times New Roman" pitchFamily="18" charset="0"/>
              </a:rPr>
              <a:t>You have seen how English nouns change to indicate number and how English pronouns change to fit their role in a sentence. </a:t>
            </a:r>
          </a:p>
          <a:p>
            <a:pPr>
              <a:defRPr/>
            </a:pPr>
            <a:endParaRPr lang="en-US" sz="2800" dirty="0" smtClean="0">
              <a:solidFill>
                <a:schemeClr val="bg1"/>
              </a:solidFill>
              <a:latin typeface="Times New Roman" pitchFamily="18" charset="0"/>
              <a:cs typeface="Times New Roman" pitchFamily="18" charset="0"/>
            </a:endParaRPr>
          </a:p>
          <a:p>
            <a:pPr>
              <a:defRPr/>
            </a:pPr>
            <a:endParaRPr lang="en-US" sz="2800" dirty="0" smtClean="0">
              <a:solidFill>
                <a:schemeClr val="bg1"/>
              </a:solidFill>
              <a:latin typeface="Times New Roman" pitchFamily="18" charset="0"/>
              <a:cs typeface="Times New Roman" pitchFamily="18" charset="0"/>
            </a:endParaRPr>
          </a:p>
          <a:p>
            <a:pPr lvl="1" fontAlgn="auto">
              <a:spcAft>
                <a:spcPts val="0"/>
              </a:spcAft>
              <a:buFont typeface="Arial" pitchFamily="34" charset="0"/>
              <a:buChar char="–"/>
              <a:defRPr/>
            </a:pPr>
            <a:endParaRPr lang="en-US"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26279909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3820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Building a Greek Noun</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To begin building a Greek noun, start with the “stem.” </a:t>
            </a:r>
          </a:p>
          <a:p>
            <a:pPr>
              <a:defRPr/>
            </a:pPr>
            <a:r>
              <a:rPr lang="en-US" sz="2400" dirty="0" smtClean="0">
                <a:solidFill>
                  <a:schemeClr val="bg1"/>
                </a:solidFill>
                <a:latin typeface="Times New Roman" pitchFamily="18" charset="0"/>
                <a:cs typeface="Times New Roman" pitchFamily="18" charset="0"/>
              </a:rPr>
              <a:t>The stem tells you to what person, place or thing the noun refers: </a:t>
            </a:r>
          </a:p>
          <a:p>
            <a:pPr lvl="1">
              <a:defRPr/>
            </a:pPr>
            <a:endParaRPr lang="en-US" sz="2400" dirty="0" smtClean="0">
              <a:solidFill>
                <a:schemeClr val="bg1"/>
              </a:solidFill>
              <a:latin typeface="Palatino Linotype" pitchFamily="18" charset="0"/>
              <a:cs typeface="Times New Roman" pitchFamily="18" charset="0"/>
            </a:endParaRPr>
          </a:p>
          <a:p>
            <a:pPr lvl="1" algn="ctr">
              <a:buNone/>
              <a:defRPr/>
            </a:pPr>
            <a:r>
              <a:rPr lang="el-GR" dirty="0">
                <a:solidFill>
                  <a:srgbClr val="FFFF00"/>
                </a:solidFill>
                <a:latin typeface="Palatino Linotype" pitchFamily="18" charset="0"/>
                <a:cs typeface="Times New Roman" pitchFamily="18" charset="0"/>
              </a:rPr>
              <a:t>π</a:t>
            </a:r>
            <a:r>
              <a:rPr lang="el-GR" dirty="0" smtClean="0">
                <a:solidFill>
                  <a:srgbClr val="FFFF00"/>
                </a:solidFill>
                <a:latin typeface="Palatino Linotype" pitchFamily="18" charset="0"/>
                <a:cs typeface="Times New Roman" pitchFamily="18" charset="0"/>
              </a:rPr>
              <a:t>αιδ </a:t>
            </a:r>
            <a:r>
              <a:rPr lang="en-US" dirty="0" smtClean="0">
                <a:solidFill>
                  <a:schemeClr val="bg1"/>
                </a:solidFill>
                <a:latin typeface="Times New Roman" pitchFamily="18" charset="0"/>
                <a:cs typeface="Times New Roman" pitchFamily="18" charset="0"/>
              </a:rPr>
              <a:t>= “</a:t>
            </a:r>
            <a:r>
              <a:rPr lang="en-US" dirty="0" smtClean="0">
                <a:solidFill>
                  <a:srgbClr val="FFFF00"/>
                </a:solidFill>
                <a:latin typeface="Times New Roman" pitchFamily="18" charset="0"/>
                <a:cs typeface="Times New Roman" pitchFamily="18" charset="0"/>
              </a:rPr>
              <a:t>child</a:t>
            </a:r>
            <a:r>
              <a:rPr lang="en-US" dirty="0" smtClean="0">
                <a:solidFill>
                  <a:schemeClr val="bg1"/>
                </a:solidFill>
                <a:latin typeface="Times New Roman" pitchFamily="18" charset="0"/>
                <a:cs typeface="Times New Roman" pitchFamily="18" charset="0"/>
              </a:rPr>
              <a:t>” </a:t>
            </a:r>
            <a:endParaRPr lang="en-US" dirty="0" smtClean="0">
              <a:solidFill>
                <a:srgbClr val="FFFF00"/>
              </a:solidFill>
              <a:latin typeface="Palatino Linotype" pitchFamily="18" charset="0"/>
              <a:cs typeface="Times New Roman" pitchFamily="18" charset="0"/>
            </a:endParaRPr>
          </a:p>
          <a:p>
            <a:pPr lvl="1" algn="ctr">
              <a:buNone/>
              <a:defRPr/>
            </a:pPr>
            <a:r>
              <a:rPr lang="el-GR" dirty="0" smtClean="0">
                <a:solidFill>
                  <a:srgbClr val="FFFF00"/>
                </a:solidFill>
                <a:latin typeface="Palatino Linotype" pitchFamily="18" charset="0"/>
                <a:cs typeface="Times New Roman" pitchFamily="18" charset="0"/>
              </a:rPr>
              <a:t>δαιμον</a:t>
            </a:r>
            <a:r>
              <a:rPr lang="en-US" dirty="0" smtClean="0">
                <a:solidFill>
                  <a:schemeClr val="bg1"/>
                </a:solidFill>
                <a:latin typeface="Times New Roman" pitchFamily="18" charset="0"/>
                <a:cs typeface="Times New Roman" pitchFamily="18" charset="0"/>
              </a:rPr>
              <a:t> = “</a:t>
            </a:r>
            <a:r>
              <a:rPr lang="en-US" dirty="0" smtClean="0">
                <a:solidFill>
                  <a:srgbClr val="FFFF00"/>
                </a:solidFill>
                <a:latin typeface="Times New Roman" pitchFamily="18" charset="0"/>
                <a:cs typeface="Times New Roman" pitchFamily="18" charset="0"/>
              </a:rPr>
              <a:t>divinity</a:t>
            </a:r>
            <a:r>
              <a:rPr lang="en-US" dirty="0" smtClean="0">
                <a:solidFill>
                  <a:schemeClr val="bg1"/>
                </a:solidFill>
                <a:latin typeface="Times New Roman" pitchFamily="18" charset="0"/>
                <a:cs typeface="Times New Roman" pitchFamily="18" charset="0"/>
              </a:rPr>
              <a:t>” </a:t>
            </a:r>
          </a:p>
          <a:p>
            <a:pPr lvl="1" algn="ctr">
              <a:buNone/>
              <a:defRPr/>
            </a:pPr>
            <a:r>
              <a:rPr lang="el-GR" dirty="0" smtClean="0">
                <a:solidFill>
                  <a:srgbClr val="FFFF00"/>
                </a:solidFill>
                <a:latin typeface="Palatino Linotype" pitchFamily="18" charset="0"/>
                <a:cs typeface="Times New Roman" pitchFamily="18" charset="0"/>
              </a:rPr>
              <a:t>ἀρχοντ</a:t>
            </a:r>
            <a:r>
              <a:rPr lang="en-US" dirty="0" smtClean="0">
                <a:solidFill>
                  <a:schemeClr val="bg1"/>
                </a:solidFill>
                <a:latin typeface="Times New Roman" pitchFamily="18" charset="0"/>
                <a:cs typeface="Times New Roman" pitchFamily="18" charset="0"/>
              </a:rPr>
              <a:t> </a:t>
            </a:r>
            <a:r>
              <a:rPr lang="en-US" dirty="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a:t>
            </a:r>
            <a:r>
              <a:rPr lang="en-US" dirty="0" smtClean="0">
                <a:solidFill>
                  <a:srgbClr val="FFFF00"/>
                </a:solidFill>
                <a:latin typeface="Times New Roman" pitchFamily="18" charset="0"/>
                <a:cs typeface="Times New Roman" pitchFamily="18" charset="0"/>
              </a:rPr>
              <a:t>ruler</a:t>
            </a:r>
            <a:r>
              <a:rPr lang="en-US" dirty="0" smtClean="0">
                <a:solidFill>
                  <a:schemeClr val="bg1"/>
                </a:solidFill>
                <a:latin typeface="Times New Roman" pitchFamily="18" charset="0"/>
                <a:cs typeface="Times New Roman" pitchFamily="18" charset="0"/>
              </a:rPr>
              <a:t>” </a:t>
            </a:r>
            <a:endParaRPr lang="en-US"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7724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Building a Greek Noun</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All the nouns in this part are </a:t>
            </a:r>
            <a:r>
              <a:rPr lang="en-US" sz="2400" dirty="0" smtClean="0">
                <a:solidFill>
                  <a:srgbClr val="FFFF00"/>
                </a:solidFill>
                <a:latin typeface="Times New Roman" pitchFamily="18" charset="0"/>
                <a:cs typeface="Times New Roman" pitchFamily="18" charset="0"/>
              </a:rPr>
              <a:t>masculine</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in </a:t>
            </a:r>
            <a:r>
              <a:rPr lang="en-US" sz="2400" dirty="0" smtClean="0">
                <a:solidFill>
                  <a:srgbClr val="FFFF00"/>
                </a:solidFill>
                <a:latin typeface="Times New Roman" pitchFamily="18" charset="0"/>
                <a:cs typeface="Times New Roman" pitchFamily="18" charset="0"/>
              </a:rPr>
              <a:t>gender</a:t>
            </a:r>
            <a:r>
              <a:rPr lang="en-US" sz="2400" dirty="0" smtClean="0">
                <a:solidFill>
                  <a:schemeClr val="bg1"/>
                </a:solidFill>
                <a:latin typeface="Times New Roman" pitchFamily="18" charset="0"/>
                <a:cs typeface="Times New Roman" pitchFamily="18" charset="0"/>
              </a:rPr>
              <a:t>. </a:t>
            </a:r>
          </a:p>
          <a:p>
            <a:pPr>
              <a:defRPr/>
            </a:pPr>
            <a:r>
              <a:rPr lang="en-US" sz="2400" dirty="0" smtClean="0">
                <a:solidFill>
                  <a:schemeClr val="bg1"/>
                </a:solidFill>
                <a:latin typeface="Times New Roman" pitchFamily="18" charset="0"/>
                <a:cs typeface="Times New Roman" pitchFamily="18" charset="0"/>
              </a:rPr>
              <a:t>As with verbs, Greek adds suffixes to the stems to indicate further information. </a:t>
            </a:r>
          </a:p>
          <a:p>
            <a:pPr>
              <a:defRPr/>
            </a:pPr>
            <a:r>
              <a:rPr lang="en-US" sz="2400" dirty="0" smtClean="0">
                <a:solidFill>
                  <a:schemeClr val="bg1"/>
                </a:solidFill>
                <a:latin typeface="Times New Roman" pitchFamily="18" charset="0"/>
                <a:cs typeface="Times New Roman" pitchFamily="18" charset="0"/>
              </a:rPr>
              <a:t>Since Greek has </a:t>
            </a:r>
            <a:r>
              <a:rPr lang="en-US" sz="2400" dirty="0">
                <a:solidFill>
                  <a:schemeClr val="bg1"/>
                </a:solidFill>
                <a:latin typeface="Times New Roman" pitchFamily="18" charset="0"/>
                <a:cs typeface="Times New Roman" pitchFamily="18" charset="0"/>
              </a:rPr>
              <a:t>two </a:t>
            </a:r>
            <a:r>
              <a:rPr lang="en-US" sz="2400" dirty="0">
                <a:solidFill>
                  <a:srgbClr val="FFFF00"/>
                </a:solidFill>
                <a:latin typeface="Times New Roman" pitchFamily="18" charset="0"/>
                <a:cs typeface="Times New Roman" pitchFamily="18" charset="0"/>
              </a:rPr>
              <a:t>numbers</a:t>
            </a:r>
            <a:r>
              <a:rPr lang="en-US" sz="2400" dirty="0">
                <a:solidFill>
                  <a:schemeClr val="bg1"/>
                </a:solidFill>
                <a:latin typeface="Times New Roman" pitchFamily="18" charset="0"/>
                <a:cs typeface="Times New Roman" pitchFamily="18" charset="0"/>
              </a:rPr>
              <a:t> (singular, plural</a:t>
            </a:r>
            <a:r>
              <a:rPr lang="en-US" sz="2400" dirty="0" smtClean="0">
                <a:solidFill>
                  <a:schemeClr val="bg1"/>
                </a:solidFill>
                <a:latin typeface="Times New Roman" pitchFamily="18" charset="0"/>
                <a:cs typeface="Times New Roman" pitchFamily="18" charset="0"/>
              </a:rPr>
              <a:t>) and four </a:t>
            </a:r>
            <a:r>
              <a:rPr lang="en-US" sz="2400" dirty="0" smtClean="0">
                <a:solidFill>
                  <a:srgbClr val="FFFF00"/>
                </a:solidFill>
                <a:latin typeface="Times New Roman" pitchFamily="18" charset="0"/>
                <a:cs typeface="Times New Roman" pitchFamily="18" charset="0"/>
              </a:rPr>
              <a:t>cases</a:t>
            </a:r>
            <a:r>
              <a:rPr lang="en-US" sz="2400" dirty="0" smtClean="0">
                <a:solidFill>
                  <a:schemeClr val="bg1"/>
                </a:solidFill>
                <a:latin typeface="Times New Roman" pitchFamily="18" charset="0"/>
                <a:cs typeface="Times New Roman" pitchFamily="18" charset="0"/>
              </a:rPr>
              <a:t> (Nominative, Genitive, Dative, Accusative), Greek nouns need eight different endings to cover all the possibilities. </a:t>
            </a:r>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sz="half" idx="1"/>
          </p:nvPr>
        </p:nvSpPr>
        <p:spPr/>
        <p:txBody>
          <a:bodyPr>
            <a:normAutofit/>
          </a:bodyPr>
          <a:lstStyle/>
          <a:p>
            <a:pPr marL="0" indent="0">
              <a:buNone/>
            </a:pPr>
            <a:r>
              <a:rPr lang="en-US" dirty="0" smtClean="0">
                <a:solidFill>
                  <a:schemeClr val="bg1"/>
                </a:solidFill>
                <a:latin typeface="Palatino Linotype" pitchFamily="18" charset="0"/>
                <a:cs typeface="Times New Roman" pitchFamily="18" charset="0"/>
              </a:rPr>
              <a:t>	</a:t>
            </a:r>
            <a:r>
              <a:rPr lang="en-US" u="sng" dirty="0" smtClean="0">
                <a:solidFill>
                  <a:schemeClr val="bg1"/>
                </a:solidFill>
                <a:latin typeface="Palatino Linotype" pitchFamily="18" charset="0"/>
                <a:cs typeface="Times New Roman" pitchFamily="18" charset="0"/>
              </a:rPr>
              <a:t>Singular </a:t>
            </a:r>
          </a:p>
          <a:p>
            <a:pPr marL="0" indent="0" algn="ctr">
              <a:buNone/>
            </a:pPr>
            <a:endParaRPr lang="en-US" dirty="0" smtClean="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Nominative –</a:t>
            </a:r>
            <a:r>
              <a:rPr lang="el-GR" dirty="0" smtClean="0">
                <a:solidFill>
                  <a:srgbClr val="FFFF00"/>
                </a:solidFill>
                <a:latin typeface="Palatino Linotype" pitchFamily="18" charset="0"/>
                <a:cs typeface="Times New Roman" pitchFamily="18" charset="0"/>
              </a:rPr>
              <a:t>ς</a:t>
            </a:r>
            <a:r>
              <a:rPr lang="en-US" dirty="0" smtClean="0">
                <a:solidFill>
                  <a:schemeClr val="bg1"/>
                </a:solidFill>
                <a:latin typeface="Palatino Linotype" pitchFamily="18" charset="0"/>
                <a:cs typeface="Times New Roman" pitchFamily="18" charset="0"/>
              </a:rPr>
              <a:t> </a:t>
            </a:r>
          </a:p>
          <a:p>
            <a:r>
              <a:rPr lang="en-US" dirty="0" smtClean="0">
                <a:solidFill>
                  <a:schemeClr val="bg1"/>
                </a:solidFill>
                <a:latin typeface="Palatino Linotype" pitchFamily="18" charset="0"/>
                <a:cs typeface="Times New Roman" pitchFamily="18" charset="0"/>
              </a:rPr>
              <a:t>Genitive –</a:t>
            </a:r>
            <a:r>
              <a:rPr lang="el-GR" dirty="0" smtClean="0">
                <a:solidFill>
                  <a:srgbClr val="FFFF00"/>
                </a:solidFill>
                <a:latin typeface="Palatino Linotype" pitchFamily="18" charset="0"/>
                <a:cs typeface="Times New Roman" pitchFamily="18" charset="0"/>
              </a:rPr>
              <a:t>ος</a:t>
            </a:r>
            <a:r>
              <a:rPr lang="el-GR" dirty="0" smtClean="0">
                <a:solidFill>
                  <a:schemeClr val="bg1"/>
                </a:solidFill>
                <a:latin typeface="Palatino Linotype" pitchFamily="18" charset="0"/>
                <a:cs typeface="Times New Roman" pitchFamily="18" charset="0"/>
              </a:rPr>
              <a:t> </a:t>
            </a:r>
            <a:r>
              <a:rPr lang="en-US" dirty="0" smtClean="0">
                <a:solidFill>
                  <a:schemeClr val="bg1"/>
                </a:solidFill>
                <a:latin typeface="Palatino Linotype" pitchFamily="18" charset="0"/>
                <a:cs typeface="Times New Roman" pitchFamily="18" charset="0"/>
              </a:rPr>
              <a:t> </a:t>
            </a:r>
          </a:p>
          <a:p>
            <a:r>
              <a:rPr lang="en-US" dirty="0" smtClean="0">
                <a:solidFill>
                  <a:schemeClr val="bg1"/>
                </a:solidFill>
                <a:latin typeface="Palatino Linotype" pitchFamily="18" charset="0"/>
                <a:cs typeface="Times New Roman" pitchFamily="18" charset="0"/>
              </a:rPr>
              <a:t>Dative –</a:t>
            </a:r>
            <a:r>
              <a:rPr lang="el-GR" dirty="0" smtClean="0">
                <a:solidFill>
                  <a:srgbClr val="FFFF00"/>
                </a:solidFill>
                <a:latin typeface="Palatino Linotype" pitchFamily="18" charset="0"/>
                <a:cs typeface="Times New Roman" pitchFamily="18" charset="0"/>
              </a:rPr>
              <a:t>ι</a:t>
            </a:r>
            <a:r>
              <a:rPr lang="el-GR" dirty="0" smtClean="0">
                <a:solidFill>
                  <a:schemeClr val="bg1"/>
                </a:solidFill>
                <a:latin typeface="Palatino Linotype" pitchFamily="18" charset="0"/>
                <a:cs typeface="Times New Roman" pitchFamily="18" charset="0"/>
              </a:rPr>
              <a:t> </a:t>
            </a:r>
            <a:r>
              <a:rPr lang="en-US" dirty="0" smtClean="0">
                <a:solidFill>
                  <a:schemeClr val="bg1"/>
                </a:solidFill>
                <a:latin typeface="Palatino Linotype" pitchFamily="18" charset="0"/>
                <a:cs typeface="Times New Roman" pitchFamily="18" charset="0"/>
              </a:rPr>
              <a:t> </a:t>
            </a:r>
          </a:p>
          <a:p>
            <a:r>
              <a:rPr lang="en-US" dirty="0" smtClean="0">
                <a:solidFill>
                  <a:schemeClr val="bg1"/>
                </a:solidFill>
                <a:latin typeface="Palatino Linotype" pitchFamily="18" charset="0"/>
                <a:cs typeface="Times New Roman" pitchFamily="18" charset="0"/>
              </a:rPr>
              <a:t>Accusative –</a:t>
            </a:r>
            <a:r>
              <a:rPr lang="el-GR" dirty="0" smtClean="0">
                <a:solidFill>
                  <a:srgbClr val="FFFF00"/>
                </a:solidFill>
                <a:latin typeface="Palatino Linotype" pitchFamily="18" charset="0"/>
                <a:cs typeface="Times New Roman" pitchFamily="18" charset="0"/>
              </a:rPr>
              <a:t>α</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p:txBody>
      </p:sp>
      <p:sp>
        <p:nvSpPr>
          <p:cNvPr id="4" name="Content Placeholder 3"/>
          <p:cNvSpPr>
            <a:spLocks noGrp="1"/>
          </p:cNvSpPr>
          <p:nvPr>
            <p:ph sz="half" idx="2"/>
          </p:nvPr>
        </p:nvSpPr>
        <p:spPr/>
        <p:txBody>
          <a:bodyPr>
            <a:normAutofit/>
          </a:bodyPr>
          <a:lstStyle/>
          <a:p>
            <a:pPr marL="0" indent="0">
              <a:buNone/>
            </a:pPr>
            <a:r>
              <a:rPr lang="en-US" dirty="0" smtClean="0">
                <a:solidFill>
                  <a:schemeClr val="bg1"/>
                </a:solidFill>
                <a:latin typeface="Palatino Linotype" pitchFamily="18" charset="0"/>
                <a:cs typeface="Times New Roman" pitchFamily="18" charset="0"/>
              </a:rPr>
              <a:t>	</a:t>
            </a:r>
            <a:r>
              <a:rPr lang="en-US" u="sng" dirty="0" smtClean="0">
                <a:solidFill>
                  <a:schemeClr val="bg1"/>
                </a:solidFill>
                <a:latin typeface="Palatino Linotype" pitchFamily="18" charset="0"/>
                <a:cs typeface="Times New Roman" pitchFamily="18" charset="0"/>
              </a:rPr>
              <a:t>Plural</a:t>
            </a:r>
            <a:endParaRPr lang="en-US" u="sng" dirty="0">
              <a:solidFill>
                <a:schemeClr val="bg1"/>
              </a:solidFill>
              <a:latin typeface="Palatino Linotype" pitchFamily="18" charset="0"/>
              <a:cs typeface="Times New Roman" pitchFamily="18" charset="0"/>
            </a:endParaRPr>
          </a:p>
          <a:p>
            <a:pPr marL="0" indent="0" algn="ctr">
              <a:buNone/>
            </a:pPr>
            <a:endParaRPr lang="en-US" dirty="0">
              <a:solidFill>
                <a:schemeClr val="bg1"/>
              </a:solidFill>
              <a:latin typeface="Palatino Linotype" pitchFamily="18" charset="0"/>
              <a:cs typeface="Times New Roman" pitchFamily="18" charset="0"/>
            </a:endParaRPr>
          </a:p>
          <a:p>
            <a:r>
              <a:rPr lang="en-US" dirty="0">
                <a:solidFill>
                  <a:schemeClr val="bg1"/>
                </a:solidFill>
                <a:latin typeface="Palatino Linotype" pitchFamily="18" charset="0"/>
                <a:cs typeface="Times New Roman" pitchFamily="18" charset="0"/>
              </a:rPr>
              <a:t>Nominative </a:t>
            </a:r>
            <a:r>
              <a:rPr lang="en-US" dirty="0" smtClean="0">
                <a:solidFill>
                  <a:schemeClr val="bg1"/>
                </a:solidFill>
                <a:latin typeface="Palatino Linotype" pitchFamily="18" charset="0"/>
                <a:cs typeface="Times New Roman" pitchFamily="18" charset="0"/>
              </a:rPr>
              <a:t>–</a:t>
            </a:r>
            <a:r>
              <a:rPr lang="el-GR" dirty="0" smtClean="0">
                <a:solidFill>
                  <a:srgbClr val="FFFF00"/>
                </a:solidFill>
                <a:latin typeface="Palatino Linotype" pitchFamily="18" charset="0"/>
                <a:cs typeface="Times New Roman" pitchFamily="18" charset="0"/>
              </a:rPr>
              <a:t>ες</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a:solidFill>
                  <a:schemeClr val="bg1"/>
                </a:solidFill>
                <a:latin typeface="Palatino Linotype" pitchFamily="18" charset="0"/>
                <a:cs typeface="Times New Roman" pitchFamily="18" charset="0"/>
              </a:rPr>
              <a:t>Genitive </a:t>
            </a:r>
            <a:r>
              <a:rPr lang="en-US" dirty="0" smtClean="0">
                <a:solidFill>
                  <a:schemeClr val="bg1"/>
                </a:solidFill>
                <a:latin typeface="Palatino Linotype" pitchFamily="18" charset="0"/>
                <a:cs typeface="Times New Roman" pitchFamily="18" charset="0"/>
              </a:rPr>
              <a:t>–</a:t>
            </a:r>
            <a:r>
              <a:rPr lang="el-GR" dirty="0" smtClean="0">
                <a:solidFill>
                  <a:srgbClr val="FFFF00"/>
                </a:solidFill>
                <a:latin typeface="Palatino Linotype" pitchFamily="18" charset="0"/>
                <a:cs typeface="Times New Roman" pitchFamily="18" charset="0"/>
              </a:rPr>
              <a:t>ων</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a:solidFill>
                  <a:schemeClr val="bg1"/>
                </a:solidFill>
                <a:latin typeface="Palatino Linotype" pitchFamily="18" charset="0"/>
                <a:cs typeface="Times New Roman" pitchFamily="18" charset="0"/>
              </a:rPr>
              <a:t>Dative </a:t>
            </a:r>
            <a:r>
              <a:rPr lang="en-US" dirty="0" smtClean="0">
                <a:solidFill>
                  <a:schemeClr val="bg1"/>
                </a:solidFill>
                <a:latin typeface="Palatino Linotype" pitchFamily="18" charset="0"/>
                <a:cs typeface="Times New Roman" pitchFamily="18" charset="0"/>
              </a:rPr>
              <a:t>–</a:t>
            </a:r>
            <a:r>
              <a:rPr lang="el-GR" dirty="0" smtClean="0">
                <a:solidFill>
                  <a:srgbClr val="FFFF00"/>
                </a:solidFill>
                <a:latin typeface="Palatino Linotype" pitchFamily="18" charset="0"/>
                <a:cs typeface="Times New Roman" pitchFamily="18" charset="0"/>
              </a:rPr>
              <a:t>σι</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a:solidFill>
                  <a:schemeClr val="bg1"/>
                </a:solidFill>
                <a:latin typeface="Palatino Linotype" pitchFamily="18" charset="0"/>
                <a:cs typeface="Times New Roman" pitchFamily="18" charset="0"/>
              </a:rPr>
              <a:t>Accusative </a:t>
            </a:r>
            <a:r>
              <a:rPr lang="en-US" smtClean="0">
                <a:solidFill>
                  <a:schemeClr val="bg1"/>
                </a:solidFill>
                <a:latin typeface="Palatino Linotype" pitchFamily="18" charset="0"/>
                <a:cs typeface="Times New Roman" pitchFamily="18" charset="0"/>
              </a:rPr>
              <a:t>–</a:t>
            </a:r>
            <a:r>
              <a:rPr lang="el-GR" smtClean="0">
                <a:solidFill>
                  <a:srgbClr val="FFFF00"/>
                </a:solidFill>
                <a:latin typeface="Palatino Linotype" pitchFamily="18" charset="0"/>
                <a:cs typeface="Times New Roman" pitchFamily="18" charset="0"/>
              </a:rPr>
              <a:t>ας </a:t>
            </a:r>
            <a:endParaRPr lang="en-US" dirty="0">
              <a:solidFill>
                <a:srgbClr val="FFFF00"/>
              </a:solidFill>
              <a:latin typeface="Palatino Linotype"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43000" y="60198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Noun</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Third Declension Endings</a:t>
            </a:r>
            <a:endParaRPr lang="en-US" sz="2000"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382000" cy="4876800"/>
          </a:xfrm>
        </p:spPr>
        <p:txBody>
          <a:bodyPr rtlCol="0">
            <a:normAutofit/>
          </a:bodyPr>
          <a:lstStyle/>
          <a:p>
            <a:pPr>
              <a:buNone/>
              <a:defRPr/>
            </a:pPr>
            <a:r>
              <a:rPr lang="en-US" b="1" dirty="0" smtClean="0">
                <a:solidFill>
                  <a:srgbClr val="FFFF00"/>
                </a:solidFill>
                <a:latin typeface="Times New Roman" pitchFamily="18" charset="0"/>
                <a:cs typeface="Times New Roman" pitchFamily="18" charset="0"/>
              </a:rPr>
              <a:t>Building a Greek Noun</a:t>
            </a:r>
            <a:endParaRPr lang="en-US"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All the nouns in this part are </a:t>
            </a:r>
            <a:r>
              <a:rPr lang="en-US" sz="2400" dirty="0" smtClean="0">
                <a:solidFill>
                  <a:srgbClr val="FFFF00"/>
                </a:solidFill>
                <a:latin typeface="Times New Roman" pitchFamily="18" charset="0"/>
                <a:cs typeface="Times New Roman" pitchFamily="18" charset="0"/>
              </a:rPr>
              <a:t>masculine</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in </a:t>
            </a:r>
            <a:r>
              <a:rPr lang="en-US" sz="2400" dirty="0" smtClean="0">
                <a:solidFill>
                  <a:srgbClr val="FFFF00"/>
                </a:solidFill>
                <a:latin typeface="Times New Roman" pitchFamily="18" charset="0"/>
                <a:cs typeface="Times New Roman" pitchFamily="18" charset="0"/>
              </a:rPr>
              <a:t>gender</a:t>
            </a:r>
            <a:r>
              <a:rPr lang="en-US" sz="2400" dirty="0" smtClean="0">
                <a:solidFill>
                  <a:schemeClr val="bg1"/>
                </a:solidFill>
                <a:latin typeface="Times New Roman" pitchFamily="18" charset="0"/>
                <a:cs typeface="Times New Roman" pitchFamily="18" charset="0"/>
              </a:rPr>
              <a:t>. </a:t>
            </a:r>
            <a:endParaRPr lang="en-US" sz="2400" dirty="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We begin with nouns whose stem ends in a dental (</a:t>
            </a:r>
            <a:r>
              <a:rPr lang="el-GR" sz="2400" dirty="0" smtClean="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τ</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δ</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θ</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ν</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a:t>
            </a:r>
          </a:p>
          <a:p>
            <a:pPr>
              <a:defRPr/>
            </a:pPr>
            <a:r>
              <a:rPr lang="en-US" sz="2400" dirty="0" smtClean="0">
                <a:solidFill>
                  <a:schemeClr val="bg1"/>
                </a:solidFill>
                <a:latin typeface="Times New Roman" pitchFamily="18" charset="0"/>
                <a:cs typeface="Times New Roman" pitchFamily="18" charset="0"/>
              </a:rPr>
              <a:t>Recall that when a sigma follows a dental, the dental disappears and the sigma remains: </a:t>
            </a:r>
            <a:r>
              <a:rPr lang="el-GR" sz="2400" dirty="0" smtClean="0">
                <a:solidFill>
                  <a:srgbClr val="FFFF00"/>
                </a:solidFill>
                <a:latin typeface="Palatino Linotype" pitchFamily="18" charset="0"/>
                <a:cs typeface="Times New Roman" pitchFamily="18" charset="0"/>
              </a:rPr>
              <a:t>δ</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σ</a:t>
            </a:r>
            <a:r>
              <a:rPr lang="el-GR" sz="24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σ</a:t>
            </a:r>
            <a:r>
              <a:rPr lang="en-US" sz="2400" dirty="0" smtClean="0">
                <a:solidFill>
                  <a:schemeClr val="bg1"/>
                </a:solidFill>
                <a:latin typeface="Times New Roman" pitchFamily="18" charset="0"/>
                <a:cs typeface="Times New Roman" pitchFamily="18" charset="0"/>
              </a:rPr>
              <a:t>.  </a:t>
            </a:r>
            <a:endParaRPr lang="el-GR" sz="24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Notice that two of the noun endings involve adding a sigma to the stem: nom. sing. = </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ς</a:t>
            </a:r>
            <a:r>
              <a:rPr lang="en-US" sz="2400" dirty="0" smtClean="0">
                <a:solidFill>
                  <a:schemeClr val="bg1"/>
                </a:solidFill>
                <a:latin typeface="Times New Roman" pitchFamily="18" charset="0"/>
                <a:cs typeface="Times New Roman" pitchFamily="18" charset="0"/>
              </a:rPr>
              <a:t>, dat. plu. = </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σι</a:t>
            </a:r>
            <a:r>
              <a:rPr lang="en-US" sz="2400" dirty="0" smtClean="0">
                <a:solidFill>
                  <a:schemeClr val="bg1"/>
                </a:solidFill>
                <a:latin typeface="Times New Roman" pitchFamily="18" charset="0"/>
                <a:cs typeface="Times New Roman" pitchFamily="18" charset="0"/>
              </a:rPr>
              <a:t>.</a:t>
            </a:r>
          </a:p>
          <a:p>
            <a:pPr>
              <a:defRPr/>
            </a:pPr>
            <a:endParaRPr lang="en-US" sz="2400" dirty="0" smtClean="0">
              <a:solidFill>
                <a:schemeClr val="bg1"/>
              </a:solidFill>
              <a:latin typeface="Times New Roman" pitchFamily="18" charset="0"/>
              <a:cs typeface="Times New Roman" pitchFamily="18" charset="0"/>
            </a:endParaRPr>
          </a:p>
          <a:p>
            <a:pPr lvl="1" algn="ctr">
              <a:buNone/>
              <a:defRPr/>
            </a:pPr>
            <a:r>
              <a:rPr lang="el-GR" dirty="0" smtClean="0">
                <a:solidFill>
                  <a:srgbClr val="FFFF00"/>
                </a:solidFill>
                <a:latin typeface="Palatino Linotype" pitchFamily="18" charset="0"/>
                <a:cs typeface="Times New Roman" pitchFamily="18" charset="0"/>
              </a:rPr>
              <a:t>παιδ </a:t>
            </a:r>
            <a:r>
              <a:rPr lang="en-US" dirty="0">
                <a:solidFill>
                  <a:schemeClr val="bg1"/>
                </a:solidFill>
                <a:latin typeface="Times New Roman" pitchFamily="18" charset="0"/>
                <a:cs typeface="Times New Roman" pitchFamily="18" charset="0"/>
              </a:rPr>
              <a:t>= “</a:t>
            </a:r>
            <a:r>
              <a:rPr lang="en-US" dirty="0">
                <a:solidFill>
                  <a:srgbClr val="FFFF00"/>
                </a:solidFill>
                <a:latin typeface="Times New Roman" pitchFamily="18" charset="0"/>
                <a:cs typeface="Times New Roman" pitchFamily="18" charset="0"/>
              </a:rPr>
              <a:t>child</a:t>
            </a:r>
            <a:r>
              <a:rPr lang="en-US" dirty="0">
                <a:solidFill>
                  <a:schemeClr val="bg1"/>
                </a:solidFill>
                <a:latin typeface="Times New Roman"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pPr>
              <a:defRPr/>
            </a:pPr>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0230241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sz="half" idx="1"/>
          </p:nvPr>
        </p:nvSpPr>
        <p:spPr/>
        <p:txBody>
          <a:bodyPr>
            <a:normAutofit/>
          </a:bodyPr>
          <a:lstStyle/>
          <a:p>
            <a:pPr marL="0" indent="0" algn="ctr">
              <a:buNone/>
            </a:pPr>
            <a:r>
              <a:rPr lang="en-US" u="sng" dirty="0" smtClean="0">
                <a:solidFill>
                  <a:schemeClr val="bg1"/>
                </a:solidFill>
                <a:latin typeface="Palatino Linotype" pitchFamily="18" charset="0"/>
                <a:cs typeface="Times New Roman" pitchFamily="18" charset="0"/>
              </a:rPr>
              <a:t>Singular </a:t>
            </a:r>
          </a:p>
          <a:p>
            <a:pPr marL="0" indent="0" algn="ctr">
              <a:buNone/>
            </a:pPr>
            <a:endParaRPr lang="en-US" dirty="0" smtClean="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Nom</a:t>
            </a:r>
            <a:r>
              <a:rPr lang="el-GR"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(παιδς </a:t>
            </a:r>
            <a:r>
              <a:rPr lang="el-GR" sz="2400" dirty="0" smtClean="0">
                <a:solidFill>
                  <a:schemeClr val="bg1"/>
                </a:solidFill>
                <a:latin typeface="Palatino Linotype" pitchFamily="18" charset="0"/>
                <a:cs typeface="Times New Roman" pitchFamily="18" charset="0"/>
                <a:sym typeface="Wingdings" pitchFamily="2" charset="2"/>
              </a:rPr>
              <a:t>) </a:t>
            </a:r>
            <a:r>
              <a:rPr lang="el-GR" dirty="0" smtClean="0">
                <a:solidFill>
                  <a:schemeClr val="bg1"/>
                </a:solidFill>
                <a:latin typeface="Palatino Linotype" pitchFamily="18" charset="0"/>
                <a:cs typeface="Times New Roman" pitchFamily="18" charset="0"/>
                <a:sym typeface="Wingdings" pitchFamily="2" charset="2"/>
              </a:rPr>
              <a:t>παῖ</a:t>
            </a:r>
            <a:r>
              <a:rPr lang="el-GR" dirty="0" smtClean="0">
                <a:solidFill>
                  <a:srgbClr val="FFFF00"/>
                </a:solidFill>
                <a:latin typeface="Palatino Linotype" pitchFamily="18" charset="0"/>
                <a:cs typeface="Times New Roman" pitchFamily="18" charset="0"/>
              </a:rPr>
              <a:t>ς</a:t>
            </a:r>
            <a:r>
              <a:rPr lang="en-US" dirty="0" smtClean="0">
                <a:solidFill>
                  <a:schemeClr val="bg1"/>
                </a:solidFill>
                <a:latin typeface="Palatino Linotype" pitchFamily="18" charset="0"/>
                <a:cs typeface="Times New Roman" pitchFamily="18" charset="0"/>
              </a:rPr>
              <a:t> </a:t>
            </a:r>
          </a:p>
          <a:p>
            <a:r>
              <a:rPr lang="en-US" dirty="0" smtClean="0">
                <a:solidFill>
                  <a:schemeClr val="bg1"/>
                </a:solidFill>
                <a:latin typeface="Palatino Linotype" pitchFamily="18" charset="0"/>
                <a:cs typeface="Times New Roman" pitchFamily="18" charset="0"/>
              </a:rPr>
              <a:t>Gen</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παιδ</a:t>
            </a:r>
            <a:r>
              <a:rPr lang="el-GR" dirty="0" smtClean="0">
                <a:solidFill>
                  <a:srgbClr val="FFFF00"/>
                </a:solidFill>
                <a:latin typeface="Palatino Linotype" pitchFamily="18" charset="0"/>
                <a:cs typeface="Times New Roman" pitchFamily="18" charset="0"/>
              </a:rPr>
              <a:t>ός</a:t>
            </a:r>
            <a:r>
              <a:rPr lang="el-GR" dirty="0" smtClean="0">
                <a:solidFill>
                  <a:schemeClr val="bg1"/>
                </a:solidFill>
                <a:latin typeface="Palatino Linotype" pitchFamily="18" charset="0"/>
                <a:cs typeface="Times New Roman" pitchFamily="18" charset="0"/>
              </a:rPr>
              <a:t> </a:t>
            </a:r>
            <a:r>
              <a:rPr lang="en-US" dirty="0" smtClean="0">
                <a:solidFill>
                  <a:schemeClr val="bg1"/>
                </a:solidFill>
                <a:latin typeface="Palatino Linotype" pitchFamily="18" charset="0"/>
                <a:cs typeface="Times New Roman" pitchFamily="18" charset="0"/>
              </a:rPr>
              <a:t> </a:t>
            </a:r>
          </a:p>
          <a:p>
            <a:r>
              <a:rPr lang="en-US" dirty="0" err="1" smtClean="0">
                <a:solidFill>
                  <a:schemeClr val="bg1"/>
                </a:solidFill>
                <a:latin typeface="Palatino Linotype" pitchFamily="18" charset="0"/>
                <a:cs typeface="Times New Roman" pitchFamily="18" charset="0"/>
              </a:rPr>
              <a:t>Dat</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παιδ</a:t>
            </a:r>
            <a:r>
              <a:rPr lang="el-GR" dirty="0" smtClean="0">
                <a:solidFill>
                  <a:srgbClr val="FFFF00"/>
                </a:solidFill>
                <a:latin typeface="Palatino Linotype" pitchFamily="18" charset="0"/>
                <a:cs typeface="Times New Roman" pitchFamily="18" charset="0"/>
              </a:rPr>
              <a:t>ί</a:t>
            </a:r>
            <a:r>
              <a:rPr lang="el-GR" dirty="0" smtClean="0">
                <a:solidFill>
                  <a:schemeClr val="bg1"/>
                </a:solidFill>
                <a:latin typeface="Palatino Linotype" pitchFamily="18" charset="0"/>
                <a:cs typeface="Times New Roman" pitchFamily="18" charset="0"/>
              </a:rPr>
              <a:t> </a:t>
            </a:r>
            <a:r>
              <a:rPr lang="en-US" dirty="0" smtClean="0">
                <a:solidFill>
                  <a:schemeClr val="bg1"/>
                </a:solidFill>
                <a:latin typeface="Palatino Linotype" pitchFamily="18" charset="0"/>
                <a:cs typeface="Times New Roman" pitchFamily="18" charset="0"/>
              </a:rPr>
              <a:t> </a:t>
            </a:r>
          </a:p>
          <a:p>
            <a:r>
              <a:rPr lang="en-US" dirty="0" err="1" smtClean="0">
                <a:solidFill>
                  <a:schemeClr val="bg1"/>
                </a:solidFill>
                <a:latin typeface="Palatino Linotype" pitchFamily="18" charset="0"/>
                <a:cs typeface="Times New Roman" pitchFamily="18" charset="0"/>
              </a:rPr>
              <a:t>Acc</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παῖδ</a:t>
            </a:r>
            <a:r>
              <a:rPr lang="el-GR" dirty="0" smtClean="0">
                <a:solidFill>
                  <a:srgbClr val="FFFF00"/>
                </a:solidFill>
                <a:latin typeface="Palatino Linotype" pitchFamily="18" charset="0"/>
                <a:cs typeface="Times New Roman" pitchFamily="18" charset="0"/>
              </a:rPr>
              <a:t>α</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p:txBody>
      </p:sp>
      <p:sp>
        <p:nvSpPr>
          <p:cNvPr id="4" name="Content Placeholder 3"/>
          <p:cNvSpPr>
            <a:spLocks noGrp="1"/>
          </p:cNvSpPr>
          <p:nvPr>
            <p:ph sz="half" idx="2"/>
          </p:nvPr>
        </p:nvSpPr>
        <p:spPr/>
        <p:txBody>
          <a:bodyPr>
            <a:normAutofit/>
          </a:bodyPr>
          <a:lstStyle/>
          <a:p>
            <a:pPr marL="0" indent="0" algn="ctr">
              <a:buNone/>
            </a:pPr>
            <a:r>
              <a:rPr lang="en-US" u="sng" dirty="0" smtClean="0">
                <a:solidFill>
                  <a:schemeClr val="bg1"/>
                </a:solidFill>
                <a:latin typeface="Palatino Linotype" pitchFamily="18" charset="0"/>
                <a:cs typeface="Times New Roman" pitchFamily="18" charset="0"/>
              </a:rPr>
              <a:t>Plural</a:t>
            </a:r>
            <a:endParaRPr lang="en-US" u="sng" dirty="0">
              <a:solidFill>
                <a:schemeClr val="bg1"/>
              </a:solidFill>
              <a:latin typeface="Palatino Linotype" pitchFamily="18" charset="0"/>
              <a:cs typeface="Times New Roman" pitchFamily="18" charset="0"/>
            </a:endParaRPr>
          </a:p>
          <a:p>
            <a:pPr marL="0" indent="0" algn="ctr">
              <a:buNone/>
            </a:pPr>
            <a:endParaRPr lang="en-US" dirty="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Nom</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παῖδ</a:t>
            </a:r>
            <a:r>
              <a:rPr lang="el-GR" dirty="0" smtClean="0">
                <a:solidFill>
                  <a:srgbClr val="FFFF00"/>
                </a:solidFill>
                <a:latin typeface="Palatino Linotype" pitchFamily="18" charset="0"/>
                <a:cs typeface="Times New Roman" pitchFamily="18" charset="0"/>
              </a:rPr>
              <a:t>ες</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Gen</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παίδ</a:t>
            </a:r>
            <a:r>
              <a:rPr lang="el-GR" dirty="0" smtClean="0">
                <a:solidFill>
                  <a:srgbClr val="FFFF00"/>
                </a:solidFill>
                <a:latin typeface="Palatino Linotype" pitchFamily="18" charset="0"/>
                <a:cs typeface="Times New Roman" pitchFamily="18" charset="0"/>
              </a:rPr>
              <a:t>ων</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err="1" smtClean="0">
                <a:solidFill>
                  <a:schemeClr val="bg1"/>
                </a:solidFill>
                <a:latin typeface="Palatino Linotype" pitchFamily="18" charset="0"/>
                <a:cs typeface="Times New Roman" pitchFamily="18" charset="0"/>
              </a:rPr>
              <a:t>Dat</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sz="2400" dirty="0">
                <a:solidFill>
                  <a:schemeClr val="bg1"/>
                </a:solidFill>
                <a:latin typeface="Palatino Linotype" pitchFamily="18" charset="0"/>
                <a:cs typeface="Times New Roman" pitchFamily="18" charset="0"/>
              </a:rPr>
              <a:t>(</a:t>
            </a:r>
            <a:r>
              <a:rPr lang="el-GR" sz="2400" dirty="0" smtClean="0">
                <a:solidFill>
                  <a:schemeClr val="bg1"/>
                </a:solidFill>
                <a:latin typeface="Palatino Linotype" pitchFamily="18" charset="0"/>
                <a:cs typeface="Times New Roman" pitchFamily="18" charset="0"/>
              </a:rPr>
              <a:t>παιδσι </a:t>
            </a:r>
            <a:r>
              <a:rPr lang="el-GR" sz="2400" dirty="0">
                <a:solidFill>
                  <a:schemeClr val="bg1"/>
                </a:solidFill>
                <a:latin typeface="Palatino Linotype" pitchFamily="18" charset="0"/>
                <a:cs typeface="Times New Roman" pitchFamily="18" charset="0"/>
                <a:sym typeface="Wingdings" pitchFamily="2" charset="2"/>
              </a:rPr>
              <a:t>) </a:t>
            </a:r>
            <a:r>
              <a:rPr lang="el-GR" dirty="0" smtClean="0">
                <a:solidFill>
                  <a:schemeClr val="bg1"/>
                </a:solidFill>
                <a:latin typeface="Palatino Linotype" pitchFamily="18" charset="0"/>
                <a:cs typeface="Times New Roman" pitchFamily="18" charset="0"/>
              </a:rPr>
              <a:t>παι</a:t>
            </a:r>
            <a:r>
              <a:rPr lang="el-GR" dirty="0" smtClean="0">
                <a:solidFill>
                  <a:srgbClr val="FFFF00"/>
                </a:solidFill>
                <a:latin typeface="Palatino Linotype" pitchFamily="18" charset="0"/>
                <a:cs typeface="Times New Roman" pitchFamily="18" charset="0"/>
              </a:rPr>
              <a:t>σί</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err="1" smtClean="0">
                <a:solidFill>
                  <a:schemeClr val="bg1"/>
                </a:solidFill>
                <a:latin typeface="Palatino Linotype" pitchFamily="18" charset="0"/>
                <a:cs typeface="Times New Roman" pitchFamily="18" charset="0"/>
              </a:rPr>
              <a:t>Acc</a:t>
            </a:r>
            <a:r>
              <a:rPr lang="el-GR" dirty="0" smtClean="0">
                <a:solidFill>
                  <a:schemeClr val="bg1"/>
                </a:solidFill>
                <a:latin typeface="Palatino Linotype" pitchFamily="18" charset="0"/>
                <a:cs typeface="Times New Roman" pitchFamily="18" charset="0"/>
              </a:rPr>
              <a:t>. 	παῖδ</a:t>
            </a:r>
            <a:r>
              <a:rPr lang="el-GR" dirty="0" smtClean="0">
                <a:solidFill>
                  <a:srgbClr val="FFFF00"/>
                </a:solidFill>
                <a:latin typeface="Palatino Linotype" pitchFamily="18" charset="0"/>
                <a:cs typeface="Times New Roman" pitchFamily="18" charset="0"/>
              </a:rPr>
              <a:t>ας </a:t>
            </a:r>
            <a:endParaRPr lang="en-US" dirty="0">
              <a:solidFill>
                <a:srgbClr val="FFFF00"/>
              </a:solidFill>
              <a:latin typeface="Palatino Linotype"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43000" y="60198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Noun</a:t>
            </a:r>
            <a:endParaRPr lang="en-US" sz="2000" dirty="0" smtClean="0">
              <a:solidFill>
                <a:schemeClr val="bg1"/>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declension of </a:t>
            </a:r>
            <a:r>
              <a:rPr lang="el-GR" sz="2000" dirty="0" smtClean="0">
                <a:solidFill>
                  <a:srgbClr val="FFFF00"/>
                </a:solidFill>
                <a:latin typeface="Palatino Linotype" pitchFamily="18" charset="0"/>
                <a:cs typeface="Times New Roman" pitchFamily="18" charset="0"/>
              </a:rPr>
              <a:t>παῖς</a:t>
            </a:r>
            <a:r>
              <a:rPr lang="el-GR" sz="2000" dirty="0" smtClean="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παιδός</a:t>
            </a:r>
            <a:r>
              <a:rPr lang="el-GR" sz="2000" dirty="0" smtClean="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ὁ</a:t>
            </a:r>
            <a:r>
              <a:rPr lang="el-GR"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child </a:t>
            </a:r>
            <a:endParaRPr lang="en-US" sz="2000" dirty="0"/>
          </a:p>
        </p:txBody>
      </p:sp>
    </p:spTree>
    <p:extLst>
      <p:ext uri="{BB962C8B-B14F-4D97-AF65-F5344CB8AC3E}">
        <p14:creationId xmlns:p14="http://schemas.microsoft.com/office/powerpoint/2010/main" val="268607204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idx="1"/>
          </p:nvPr>
        </p:nvSpPr>
        <p:spPr>
          <a:xfrm>
            <a:off x="457200" y="1600200"/>
            <a:ext cx="7391400" cy="4525963"/>
          </a:xfrm>
        </p:spPr>
        <p:txBody>
          <a:bodyPr>
            <a:normAutofit/>
          </a:bodyPr>
          <a:lstStyle/>
          <a:p>
            <a:pPr>
              <a:buNone/>
            </a:pPr>
            <a:r>
              <a:rPr lang="en-US" sz="2800" dirty="0" smtClean="0">
                <a:solidFill>
                  <a:srgbClr val="FFFF00"/>
                </a:solidFill>
                <a:latin typeface="Times New Roman" pitchFamily="18" charset="0"/>
                <a:cs typeface="Times New Roman" pitchFamily="18" charset="0"/>
              </a:rPr>
              <a:t>Spell it Like It Sounds!</a:t>
            </a:r>
          </a:p>
          <a:p>
            <a:pPr lvl="0"/>
            <a:r>
              <a:rPr lang="en-US" sz="2400" dirty="0" smtClean="0">
                <a:solidFill>
                  <a:schemeClr val="bg1"/>
                </a:solidFill>
                <a:latin typeface="Times New Roman" pitchFamily="18" charset="0"/>
                <a:cs typeface="Times New Roman" pitchFamily="18" charset="0"/>
              </a:rPr>
              <a:t>Remember: A word ending in </a:t>
            </a:r>
            <a:r>
              <a:rPr lang="en-US" sz="2400" b="1" dirty="0" smtClean="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rPr>
              <a:t>σι</a:t>
            </a:r>
            <a:r>
              <a:rPr lang="en-US" sz="2400" dirty="0" smtClean="0">
                <a:solidFill>
                  <a:srgbClr val="FFFF00"/>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can add a final </a:t>
            </a:r>
            <a:r>
              <a:rPr lang="en-US" sz="2400" b="1" dirty="0" smtClean="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rPr>
              <a:t>ν</a:t>
            </a:r>
            <a:r>
              <a:rPr lang="en-US" sz="2400" dirty="0" smtClean="0">
                <a:solidFill>
                  <a:schemeClr val="bg1"/>
                </a:solidFill>
                <a:latin typeface="Times New Roman"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(“nu-movable”)</a:t>
            </a:r>
            <a:r>
              <a:rPr lang="en-US" sz="2800" dirty="0" smtClean="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to make pronunciation easier: </a:t>
            </a:r>
          </a:p>
          <a:p>
            <a:pPr lvl="1"/>
            <a:r>
              <a:rPr lang="en-US" sz="2400" dirty="0" smtClean="0">
                <a:solidFill>
                  <a:schemeClr val="bg1"/>
                </a:solidFill>
                <a:latin typeface="Times New Roman" pitchFamily="18" charset="0"/>
                <a:cs typeface="Times New Roman" pitchFamily="18" charset="0"/>
              </a:rPr>
              <a:t>For example, </a:t>
            </a:r>
            <a:r>
              <a:rPr lang="el-GR" sz="2400" dirty="0" smtClean="0">
                <a:solidFill>
                  <a:srgbClr val="FFFF00"/>
                </a:solidFill>
                <a:latin typeface="Palatino Linotype" pitchFamily="18" charset="0"/>
                <a:cs typeface="Times New Roman" pitchFamily="18" charset="0"/>
              </a:rPr>
              <a:t>εἴκοσι εἶσι </a:t>
            </a:r>
            <a:r>
              <a:rPr lang="en-US" sz="2400" dirty="0" smtClean="0">
                <a:solidFill>
                  <a:schemeClr val="bg1"/>
                </a:solidFill>
                <a:latin typeface="Times New Roman" pitchFamily="18" charset="0"/>
                <a:cs typeface="Times New Roman" pitchFamily="18" charset="0"/>
                <a:sym typeface="Wingdings"/>
              </a:rPr>
              <a:t></a:t>
            </a:r>
            <a:r>
              <a:rPr lang="en-US" sz="2400" dirty="0" smtClean="0">
                <a:solidFill>
                  <a:schemeClr val="bg1"/>
                </a:solidFill>
                <a:latin typeface="Times New Roman"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εἴκοσι</a:t>
            </a:r>
            <a:r>
              <a:rPr lang="el-GR" sz="2400" u="sng" dirty="0" smtClean="0">
                <a:solidFill>
                  <a:srgbClr val="FFFF00"/>
                </a:solidFill>
                <a:latin typeface="Palatino Linotype" pitchFamily="18" charset="0"/>
                <a:cs typeface="Times New Roman" pitchFamily="18" charset="0"/>
              </a:rPr>
              <a:t>ν</a:t>
            </a:r>
            <a:r>
              <a:rPr lang="el-GR" sz="2400" dirty="0" smtClean="0">
                <a:solidFill>
                  <a:srgbClr val="FFFF00"/>
                </a:solidFill>
                <a:latin typeface="Palatino Linotype" pitchFamily="18" charset="0"/>
                <a:cs typeface="Times New Roman" pitchFamily="18" charset="0"/>
              </a:rPr>
              <a:t> εἶσι</a:t>
            </a:r>
            <a:r>
              <a:rPr lang="el-GR" sz="2400" u="sng" dirty="0" smtClean="0">
                <a:solidFill>
                  <a:srgbClr val="FFFF00"/>
                </a:solidFill>
                <a:latin typeface="Palatino Linotype" pitchFamily="18" charset="0"/>
                <a:cs typeface="Times New Roman" pitchFamily="18" charset="0"/>
              </a:rPr>
              <a:t>ν</a:t>
            </a:r>
            <a:r>
              <a:rPr lang="en-US" sz="2400" dirty="0" smtClean="0">
                <a:solidFill>
                  <a:schemeClr val="bg1"/>
                </a:solidFill>
                <a:latin typeface="Times New Roman" pitchFamily="18" charset="0"/>
                <a:cs typeface="Times New Roman" pitchFamily="18" charset="0"/>
              </a:rPr>
              <a:t>. </a:t>
            </a:r>
          </a:p>
          <a:p>
            <a:pPr lvl="1"/>
            <a:r>
              <a:rPr lang="en-US" sz="2400" dirty="0" smtClean="0">
                <a:solidFill>
                  <a:schemeClr val="bg1"/>
                </a:solidFill>
                <a:latin typeface="Times New Roman" pitchFamily="18" charset="0"/>
                <a:cs typeface="Times New Roman" pitchFamily="18" charset="0"/>
              </a:rPr>
              <a:t>This added </a:t>
            </a:r>
            <a:r>
              <a:rPr lang="en-US" sz="2400" b="1" dirty="0" smtClean="0">
                <a:solidFill>
                  <a:schemeClr val="bg1"/>
                </a:solidFill>
                <a:latin typeface="Times New Roman" pitchFamily="18" charset="0"/>
                <a:cs typeface="Times New Roman" pitchFamily="18" charset="0"/>
              </a:rPr>
              <a:t>-</a:t>
            </a:r>
            <a:r>
              <a:rPr lang="el-GR" sz="2400" b="1" dirty="0" smtClean="0">
                <a:solidFill>
                  <a:srgbClr val="FFFF00"/>
                </a:solidFill>
                <a:latin typeface="Palatino Linotype" pitchFamily="18" charset="0"/>
                <a:cs typeface="Times New Roman" pitchFamily="18" charset="0"/>
              </a:rPr>
              <a:t>ν</a:t>
            </a:r>
            <a:r>
              <a:rPr lang="en-US" sz="2400" dirty="0" smtClean="0">
                <a:solidFill>
                  <a:schemeClr val="bg1"/>
                </a:solidFill>
                <a:latin typeface="Times New Roman" pitchFamily="18" charset="0"/>
                <a:cs typeface="Times New Roman" pitchFamily="18" charset="0"/>
              </a:rPr>
              <a:t> has no meaning; it simply helps pronunciation. </a:t>
            </a:r>
          </a:p>
          <a:p>
            <a:pPr lvl="1"/>
            <a:r>
              <a:rPr lang="en-US" sz="2400" dirty="0" smtClean="0">
                <a:solidFill>
                  <a:schemeClr val="bg1"/>
                </a:solidFill>
                <a:latin typeface="Times New Roman" pitchFamily="18" charset="0"/>
                <a:cs typeface="Times New Roman" pitchFamily="18" charset="0"/>
              </a:rPr>
              <a:t>For the noun </a:t>
            </a:r>
            <a:r>
              <a:rPr lang="el-GR" sz="2400" dirty="0" smtClean="0">
                <a:solidFill>
                  <a:srgbClr val="FFFF00"/>
                </a:solidFill>
                <a:latin typeface="Palatino Linotype" pitchFamily="18" charset="0"/>
                <a:cs typeface="Times New Roman" pitchFamily="18" charset="0"/>
                <a:sym typeface="Wingdings" pitchFamily="2" charset="2"/>
              </a:rPr>
              <a:t>παῖ</a:t>
            </a:r>
            <a:r>
              <a:rPr lang="el-GR" sz="2400" dirty="0" smtClean="0">
                <a:solidFill>
                  <a:srgbClr val="FFFF00"/>
                </a:solidFill>
                <a:latin typeface="Palatino Linotype" pitchFamily="18" charset="0"/>
                <a:cs typeface="Times New Roman" pitchFamily="18" charset="0"/>
              </a:rPr>
              <a:t>ς</a:t>
            </a:r>
            <a:r>
              <a:rPr lang="en-US" sz="2400" dirty="0" smtClean="0">
                <a:solidFill>
                  <a:schemeClr val="bg1"/>
                </a:solidFill>
                <a:latin typeface="Times New Roman" pitchFamily="18" charset="0"/>
                <a:cs typeface="Times New Roman" pitchFamily="18" charset="0"/>
              </a:rPr>
              <a:t>, this means the dative plural form </a:t>
            </a:r>
            <a:r>
              <a:rPr lang="el-GR" sz="2400" dirty="0">
                <a:solidFill>
                  <a:schemeClr val="bg1"/>
                </a:solidFill>
                <a:latin typeface="Palatino Linotype" pitchFamily="18" charset="0"/>
                <a:cs typeface="Times New Roman" pitchFamily="18" charset="0"/>
              </a:rPr>
              <a:t>παι</a:t>
            </a:r>
            <a:r>
              <a:rPr lang="el-GR" sz="2400" dirty="0">
                <a:solidFill>
                  <a:srgbClr val="FFFF00"/>
                </a:solidFill>
                <a:latin typeface="Palatino Linotype" pitchFamily="18" charset="0"/>
                <a:cs typeface="Times New Roman" pitchFamily="18" charset="0"/>
              </a:rPr>
              <a:t>σί</a:t>
            </a:r>
            <a:r>
              <a:rPr lang="el-GR" sz="2400" dirty="0">
                <a:solidFill>
                  <a:schemeClr val="bg1"/>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can</a:t>
            </a:r>
            <a:r>
              <a:rPr lang="en-US" sz="2400" dirty="0" smtClean="0">
                <a:solidFill>
                  <a:schemeClr val="bg1"/>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appear as </a:t>
            </a:r>
            <a:r>
              <a:rPr lang="el-GR" sz="2400" dirty="0" smtClean="0">
                <a:solidFill>
                  <a:schemeClr val="bg1"/>
                </a:solidFill>
                <a:latin typeface="Palatino Linotype" pitchFamily="18" charset="0"/>
                <a:cs typeface="Times New Roman" pitchFamily="18" charset="0"/>
              </a:rPr>
              <a:t>παι</a:t>
            </a:r>
            <a:r>
              <a:rPr lang="el-GR" sz="2400" dirty="0" smtClean="0">
                <a:solidFill>
                  <a:srgbClr val="FFFF00"/>
                </a:solidFill>
                <a:latin typeface="Palatino Linotype" pitchFamily="18" charset="0"/>
                <a:cs typeface="Times New Roman" pitchFamily="18" charset="0"/>
              </a:rPr>
              <a:t>σί</a:t>
            </a:r>
            <a:r>
              <a:rPr lang="el-GR" sz="2400" u="sng" dirty="0" smtClean="0">
                <a:solidFill>
                  <a:srgbClr val="FFFF00"/>
                </a:solidFill>
                <a:latin typeface="Palatino Linotype" pitchFamily="18" charset="0"/>
                <a:cs typeface="Times New Roman" pitchFamily="18" charset="0"/>
              </a:rPr>
              <a:t>ν</a:t>
            </a:r>
            <a:r>
              <a:rPr lang="en-US" sz="2400" dirty="0" smtClean="0">
                <a:solidFill>
                  <a:schemeClr val="bg1"/>
                </a:solidFill>
                <a:latin typeface="Times New Roman" pitchFamily="18" charset="0"/>
                <a:cs typeface="Times New Roman" pitchFamily="18" charset="0"/>
              </a:rPr>
              <a:t>. It does not affect the parsing, meaning or translation.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29307873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696200" cy="4876800"/>
          </a:xfrm>
        </p:spPr>
        <p:txBody>
          <a:bodyPr rtlCol="0">
            <a:normAutofit/>
          </a:bodyPr>
          <a:lstStyle/>
          <a:p>
            <a:pPr marL="0" indent="0">
              <a:buNone/>
              <a:defRPr/>
            </a:pPr>
            <a:r>
              <a:rPr lang="en-US" sz="2400" b="1" dirty="0">
                <a:solidFill>
                  <a:srgbClr val="FFFF00"/>
                </a:solidFill>
                <a:latin typeface="Times New Roman" pitchFamily="18" charset="0"/>
                <a:cs typeface="Times New Roman" pitchFamily="18" charset="0"/>
              </a:rPr>
              <a:t>DECLINING</a:t>
            </a:r>
            <a:r>
              <a:rPr lang="en-US" sz="2400" dirty="0">
                <a:solidFill>
                  <a:schemeClr val="bg1"/>
                </a:solidFill>
                <a:latin typeface="Times New Roman" pitchFamily="18" charset="0"/>
                <a:cs typeface="Times New Roman" pitchFamily="18" charset="0"/>
              </a:rPr>
              <a:t>: The process of writing or saying all the forms of a noun is called “declining” them (ancient scholars metaphorically described noun forms as “declining” down from their nominative singular form). </a:t>
            </a:r>
          </a:p>
          <a:p>
            <a:pPr>
              <a:defRPr/>
            </a:pPr>
            <a:r>
              <a:rPr lang="en-US" sz="2400" dirty="0" smtClean="0">
                <a:solidFill>
                  <a:schemeClr val="bg1"/>
                </a:solidFill>
                <a:latin typeface="Times New Roman" pitchFamily="18" charset="0"/>
                <a:cs typeface="Times New Roman" pitchFamily="18" charset="0"/>
              </a:rPr>
              <a:t>A </a:t>
            </a:r>
            <a:r>
              <a:rPr lang="en-US" sz="2400" dirty="0">
                <a:solidFill>
                  <a:schemeClr val="bg1"/>
                </a:solidFill>
                <a:latin typeface="Times New Roman" pitchFamily="18" charset="0"/>
                <a:cs typeface="Times New Roman" pitchFamily="18" charset="0"/>
              </a:rPr>
              <a:t>Greek noun communicates THREE pieces of information: </a:t>
            </a:r>
          </a:p>
          <a:p>
            <a:pPr lvl="1">
              <a:defRPr/>
            </a:pPr>
            <a:r>
              <a:rPr lang="en-US" sz="2400" dirty="0">
                <a:solidFill>
                  <a:schemeClr val="bg1"/>
                </a:solidFill>
                <a:latin typeface="Times New Roman" pitchFamily="18" charset="0"/>
                <a:cs typeface="Times New Roman" pitchFamily="18" charset="0"/>
              </a:rPr>
              <a:t>Gender</a:t>
            </a:r>
            <a:endParaRPr lang="en-US" sz="2400" b="1" u="sng" dirty="0">
              <a:solidFill>
                <a:srgbClr val="FFFF00"/>
              </a:solidFill>
              <a:latin typeface="Times New Roman" pitchFamily="18" charset="0"/>
              <a:cs typeface="Times New Roman" pitchFamily="18" charset="0"/>
            </a:endParaRPr>
          </a:p>
          <a:p>
            <a:pPr lvl="1">
              <a:defRPr/>
            </a:pPr>
            <a:r>
              <a:rPr lang="en-US" sz="2400" dirty="0">
                <a:solidFill>
                  <a:schemeClr val="bg1"/>
                </a:solidFill>
                <a:latin typeface="Times New Roman" pitchFamily="18" charset="0"/>
                <a:cs typeface="Times New Roman" pitchFamily="18" charset="0"/>
              </a:rPr>
              <a:t>Number</a:t>
            </a:r>
            <a:endParaRPr lang="en-US" sz="2400" b="1" u="sng" dirty="0">
              <a:solidFill>
                <a:srgbClr val="FFFF00"/>
              </a:solidFill>
              <a:latin typeface="Times New Roman" pitchFamily="18" charset="0"/>
              <a:cs typeface="Times New Roman" pitchFamily="18" charset="0"/>
            </a:endParaRPr>
          </a:p>
          <a:p>
            <a:pPr lvl="1">
              <a:defRPr/>
            </a:pPr>
            <a:r>
              <a:rPr lang="en-US" sz="2400" dirty="0">
                <a:solidFill>
                  <a:schemeClr val="bg1"/>
                </a:solidFill>
                <a:latin typeface="Times New Roman" pitchFamily="18" charset="0"/>
                <a:cs typeface="Times New Roman" pitchFamily="18" charset="0"/>
              </a:rPr>
              <a:t>Case </a:t>
            </a:r>
          </a:p>
          <a:p>
            <a:pPr>
              <a:buNone/>
              <a:defRPr/>
            </a:pPr>
            <a:r>
              <a:rPr lang="en-US" sz="2400" b="1" dirty="0" smtClean="0">
                <a:solidFill>
                  <a:srgbClr val="FFFF00"/>
                </a:solidFill>
                <a:latin typeface="Times New Roman" pitchFamily="18" charset="0"/>
                <a:cs typeface="Times New Roman" pitchFamily="18" charset="0"/>
              </a:rPr>
              <a:t>PARSING</a:t>
            </a:r>
            <a:r>
              <a:rPr lang="en-US" sz="2400" dirty="0" smtClean="0">
                <a:solidFill>
                  <a:schemeClr val="bg1"/>
                </a:solidFill>
                <a:latin typeface="Times New Roman" pitchFamily="18" charset="0"/>
                <a:cs typeface="Times New Roman" pitchFamily="18" charset="0"/>
              </a:rPr>
              <a:t>: To “parse” a Greek noun means to identify the above three qualities about a specific noun form. </a:t>
            </a:r>
          </a:p>
        </p:txBody>
      </p:sp>
    </p:spTree>
    <p:extLst>
      <p:ext uri="{BB962C8B-B14F-4D97-AF65-F5344CB8AC3E}">
        <p14:creationId xmlns:p14="http://schemas.microsoft.com/office/powerpoint/2010/main" val="288243604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696200" cy="4876800"/>
          </a:xfrm>
        </p:spPr>
        <p:txBody>
          <a:bodyPr rtlCol="0">
            <a:normAutofit/>
          </a:bodyPr>
          <a:lstStyle/>
          <a:p>
            <a:pPr>
              <a:defRPr/>
            </a:pPr>
            <a:r>
              <a:rPr lang="en-US" sz="2400" b="1" dirty="0" smtClean="0">
                <a:solidFill>
                  <a:srgbClr val="FFFF00"/>
                </a:solidFill>
                <a:latin typeface="Times New Roman" pitchFamily="18" charset="0"/>
                <a:cs typeface="Times New Roman" pitchFamily="18" charset="0"/>
              </a:rPr>
              <a:t>PARSING</a:t>
            </a:r>
            <a:r>
              <a:rPr lang="en-US" sz="2400" dirty="0" smtClean="0">
                <a:solidFill>
                  <a:schemeClr val="bg1"/>
                </a:solidFill>
                <a:latin typeface="Times New Roman" pitchFamily="18" charset="0"/>
                <a:cs typeface="Times New Roman" pitchFamily="18" charset="0"/>
              </a:rPr>
              <a:t>: to </a:t>
            </a:r>
            <a:r>
              <a:rPr lang="en-US" sz="2400" dirty="0">
                <a:solidFill>
                  <a:schemeClr val="bg1"/>
                </a:solidFill>
                <a:latin typeface="Times New Roman" pitchFamily="18" charset="0"/>
                <a:cs typeface="Times New Roman" pitchFamily="18" charset="0"/>
              </a:rPr>
              <a:t>“parse” a Greek noun means to identify the above three qualities about a specific noun form. </a:t>
            </a:r>
            <a:endParaRPr lang="en-US" sz="24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For example, </a:t>
            </a:r>
            <a:r>
              <a:rPr lang="el-GR" sz="2400" dirty="0">
                <a:solidFill>
                  <a:srgbClr val="FFFF00"/>
                </a:solidFill>
                <a:latin typeface="Palatino Linotype" pitchFamily="18" charset="0"/>
                <a:cs typeface="Times New Roman" pitchFamily="18" charset="0"/>
                <a:sym typeface="Wingdings" pitchFamily="2" charset="2"/>
              </a:rPr>
              <a:t>παῖ</a:t>
            </a:r>
            <a:r>
              <a:rPr lang="el-GR" sz="2400" dirty="0">
                <a:solidFill>
                  <a:srgbClr val="FFFF00"/>
                </a:solidFill>
                <a:latin typeface="Palatino Linotype" pitchFamily="18" charset="0"/>
                <a:cs typeface="Times New Roman" pitchFamily="18" charset="0"/>
              </a:rPr>
              <a:t>ς</a:t>
            </a:r>
            <a:r>
              <a:rPr lang="en-US" sz="2400" dirty="0">
                <a:solidFill>
                  <a:srgbClr val="FFFF00"/>
                </a:solidFill>
                <a:latin typeface="Palatino Linotype"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is</a:t>
            </a:r>
          </a:p>
          <a:p>
            <a:pPr lvl="1">
              <a:defRPr/>
            </a:pPr>
            <a:r>
              <a:rPr lang="en-US" sz="2400" dirty="0" smtClean="0">
                <a:solidFill>
                  <a:schemeClr val="bg1"/>
                </a:solidFill>
                <a:latin typeface="Times New Roman" pitchFamily="18" charset="0"/>
                <a:cs typeface="Times New Roman" pitchFamily="18" charset="0"/>
              </a:rPr>
              <a:t>Masculine </a:t>
            </a:r>
          </a:p>
          <a:p>
            <a:pPr lvl="1">
              <a:defRPr/>
            </a:pPr>
            <a:r>
              <a:rPr lang="en-US" sz="2400" dirty="0" smtClean="0">
                <a:solidFill>
                  <a:schemeClr val="bg1"/>
                </a:solidFill>
                <a:latin typeface="Times New Roman" pitchFamily="18" charset="0"/>
                <a:cs typeface="Times New Roman" pitchFamily="18" charset="0"/>
              </a:rPr>
              <a:t>Singular </a:t>
            </a:r>
          </a:p>
          <a:p>
            <a:pPr lvl="1">
              <a:defRPr/>
            </a:pPr>
            <a:r>
              <a:rPr lang="en-US" sz="2400" dirty="0" smtClean="0">
                <a:solidFill>
                  <a:schemeClr val="bg1"/>
                </a:solidFill>
                <a:latin typeface="Times New Roman" pitchFamily="18" charset="0"/>
                <a:cs typeface="Times New Roman" pitchFamily="18" charset="0"/>
              </a:rPr>
              <a:t>Nominative</a:t>
            </a:r>
          </a:p>
          <a:p>
            <a:pPr marL="342900" lvl="1" indent="-342900">
              <a:buFont typeface="Arial" pitchFamily="34" charset="0"/>
              <a:buChar char="•"/>
              <a:defRPr/>
            </a:pPr>
            <a:r>
              <a:rPr lang="en-US" sz="2400" dirty="0" smtClean="0">
                <a:solidFill>
                  <a:schemeClr val="bg1"/>
                </a:solidFill>
                <a:latin typeface="Times New Roman" pitchFamily="18" charset="0"/>
                <a:cs typeface="Times New Roman" pitchFamily="18" charset="0"/>
              </a:rPr>
              <a:t>The above information, plus the stem meaning, tells you that “child” is the subject of the sentence. </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382000" cy="4953000"/>
          </a:xfrm>
        </p:spPr>
        <p:txBody>
          <a:bodyPr rtlCol="0">
            <a:normAutofit lnSpcReduction="10000"/>
          </a:bodyPr>
          <a:lstStyle/>
          <a:p>
            <a:pPr>
              <a:buNone/>
              <a:defRPr/>
            </a:pPr>
            <a:r>
              <a:rPr lang="en-US" sz="2800" b="1" dirty="0" smtClean="0">
                <a:solidFill>
                  <a:srgbClr val="FFFF00"/>
                </a:solidFill>
                <a:latin typeface="Times New Roman" pitchFamily="18" charset="0"/>
                <a:cs typeface="Times New Roman" pitchFamily="18" charset="0"/>
              </a:rPr>
              <a:t>Building a Greek Noun</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All the nouns in this part are </a:t>
            </a:r>
            <a:r>
              <a:rPr lang="en-US" sz="2400" dirty="0" smtClean="0">
                <a:solidFill>
                  <a:srgbClr val="FFFF00"/>
                </a:solidFill>
                <a:latin typeface="Times New Roman" pitchFamily="18" charset="0"/>
                <a:cs typeface="Times New Roman" pitchFamily="18" charset="0"/>
              </a:rPr>
              <a:t>masculine</a:t>
            </a:r>
            <a:r>
              <a:rPr lang="en-US" sz="2400" dirty="0">
                <a:solidFill>
                  <a:schemeClr val="bg1"/>
                </a:solidFill>
                <a:latin typeface="Times New Roman" pitchFamily="18" charset="0"/>
                <a:cs typeface="Times New Roman" pitchFamily="18" charset="0"/>
              </a:rPr>
              <a:t> </a:t>
            </a:r>
            <a:r>
              <a:rPr lang="en-US" sz="2400" dirty="0" smtClean="0">
                <a:solidFill>
                  <a:schemeClr val="bg1"/>
                </a:solidFill>
                <a:latin typeface="Times New Roman" pitchFamily="18" charset="0"/>
                <a:cs typeface="Times New Roman" pitchFamily="18" charset="0"/>
              </a:rPr>
              <a:t>in </a:t>
            </a:r>
            <a:r>
              <a:rPr lang="en-US" sz="2400" dirty="0" smtClean="0">
                <a:solidFill>
                  <a:srgbClr val="FFFF00"/>
                </a:solidFill>
                <a:latin typeface="Times New Roman" pitchFamily="18" charset="0"/>
                <a:cs typeface="Times New Roman" pitchFamily="18" charset="0"/>
              </a:rPr>
              <a:t>gender</a:t>
            </a:r>
            <a:r>
              <a:rPr lang="en-US" sz="2400" dirty="0" smtClean="0">
                <a:solidFill>
                  <a:schemeClr val="bg1"/>
                </a:solidFill>
                <a:latin typeface="Times New Roman" pitchFamily="18" charset="0"/>
                <a:cs typeface="Times New Roman" pitchFamily="18" charset="0"/>
              </a:rPr>
              <a:t>. </a:t>
            </a:r>
            <a:endParaRPr lang="en-US" sz="2400" dirty="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We begin with nouns whose stem ends in a dental (</a:t>
            </a:r>
            <a:r>
              <a:rPr lang="el-GR" sz="2400" dirty="0" smtClean="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τ</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δ</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θ</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ν</a:t>
            </a:r>
            <a:r>
              <a:rPr lang="el-GR" sz="2400" dirty="0" smtClean="0">
                <a:solidFill>
                  <a:schemeClr val="bg1"/>
                </a:solidFill>
                <a:latin typeface="Times New Roman" pitchFamily="18" charset="0"/>
                <a:cs typeface="Times New Roman" pitchFamily="18" charset="0"/>
              </a:rPr>
              <a:t>)</a:t>
            </a:r>
            <a:r>
              <a:rPr lang="en-US" sz="2400" dirty="0" smtClean="0">
                <a:solidFill>
                  <a:schemeClr val="bg1"/>
                </a:solidFill>
                <a:latin typeface="Times New Roman" pitchFamily="18" charset="0"/>
                <a:cs typeface="Times New Roman" pitchFamily="18" charset="0"/>
              </a:rPr>
              <a:t>.</a:t>
            </a:r>
          </a:p>
          <a:p>
            <a:pPr>
              <a:defRPr/>
            </a:pPr>
            <a:r>
              <a:rPr lang="en-US" sz="2400" dirty="0" smtClean="0">
                <a:solidFill>
                  <a:schemeClr val="bg1"/>
                </a:solidFill>
                <a:latin typeface="Times New Roman" pitchFamily="18" charset="0"/>
                <a:cs typeface="Times New Roman" pitchFamily="18" charset="0"/>
              </a:rPr>
              <a:t>Notice that two of the noun endings involve adding a sigma to the stem: Nom. sing. = </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ς</a:t>
            </a:r>
            <a:r>
              <a:rPr lang="en-US" sz="2400" dirty="0" smtClean="0">
                <a:solidFill>
                  <a:schemeClr val="bg1"/>
                </a:solidFill>
                <a:latin typeface="Times New Roman" pitchFamily="18" charset="0"/>
                <a:cs typeface="Times New Roman" pitchFamily="18" charset="0"/>
              </a:rPr>
              <a:t>, Dat. plu. = </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σι</a:t>
            </a:r>
            <a:r>
              <a:rPr lang="en-US" sz="2400" dirty="0" smtClean="0">
                <a:solidFill>
                  <a:schemeClr val="bg1"/>
                </a:solidFill>
                <a:latin typeface="Times New Roman" pitchFamily="18" charset="0"/>
                <a:cs typeface="Times New Roman" pitchFamily="18" charset="0"/>
              </a:rPr>
              <a:t>.</a:t>
            </a:r>
            <a:r>
              <a:rPr lang="en-US" sz="2400" dirty="0">
                <a:solidFill>
                  <a:schemeClr val="bg1"/>
                </a:solidFill>
                <a:latin typeface="Times New Roman" pitchFamily="18" charset="0"/>
                <a:cs typeface="Times New Roman" pitchFamily="18" charset="0"/>
              </a:rPr>
              <a:t> </a:t>
            </a:r>
            <a:endParaRPr lang="en-US" sz="24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Recall </a:t>
            </a:r>
            <a:r>
              <a:rPr lang="en-US" sz="2400" dirty="0">
                <a:solidFill>
                  <a:schemeClr val="bg1"/>
                </a:solidFill>
                <a:latin typeface="Times New Roman" pitchFamily="18" charset="0"/>
                <a:cs typeface="Times New Roman" pitchFamily="18" charset="0"/>
              </a:rPr>
              <a:t>that when a sigma follows a dental, the dental disappears and the sigma remains: </a:t>
            </a:r>
            <a:r>
              <a:rPr lang="el-GR" sz="2400" dirty="0">
                <a:solidFill>
                  <a:srgbClr val="FFFF00"/>
                </a:solidFill>
                <a:latin typeface="Palatino Linotype" pitchFamily="18" charset="0"/>
                <a:cs typeface="Times New Roman" pitchFamily="18" charset="0"/>
              </a:rPr>
              <a:t>ν</a:t>
            </a:r>
            <a:r>
              <a:rPr lang="el-GR"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rPr>
              <a:t>σ</a:t>
            </a:r>
            <a:r>
              <a:rPr lang="el-GR" sz="2400" dirty="0">
                <a:solidFill>
                  <a:schemeClr val="bg1"/>
                </a:solidFill>
                <a:latin typeface="Times New Roman" pitchFamily="18" charset="0"/>
                <a:cs typeface="Times New Roman" pitchFamily="18" charset="0"/>
              </a:rPr>
              <a:t> </a:t>
            </a:r>
            <a:r>
              <a:rPr lang="en-US" sz="2400" dirty="0">
                <a:solidFill>
                  <a:schemeClr val="bg1"/>
                </a:solidFill>
                <a:latin typeface="Times New Roman" pitchFamily="18" charset="0"/>
                <a:cs typeface="Times New Roman" pitchFamily="18" charset="0"/>
              </a:rPr>
              <a:t>= </a:t>
            </a:r>
            <a:r>
              <a:rPr lang="el-GR" sz="2400" dirty="0">
                <a:solidFill>
                  <a:srgbClr val="FFFF00"/>
                </a:solidFill>
                <a:latin typeface="Palatino Linotype" pitchFamily="18" charset="0"/>
                <a:cs typeface="Times New Roman" pitchFamily="18" charset="0"/>
              </a:rPr>
              <a:t>σ</a:t>
            </a:r>
            <a:r>
              <a:rPr lang="en-US" sz="2400" dirty="0">
                <a:solidFill>
                  <a:schemeClr val="bg1"/>
                </a:solidFill>
                <a:latin typeface="Times New Roman" pitchFamily="18" charset="0"/>
                <a:cs typeface="Times New Roman" pitchFamily="18" charset="0"/>
              </a:rPr>
              <a:t>.  </a:t>
            </a:r>
            <a:endParaRPr lang="en-US" sz="24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But remember the unpopularity of sigma and the process of “compensatory lengthening,” where a Greek word drops a sigma and lengthens a vowel to make up for the loss. </a:t>
            </a:r>
          </a:p>
          <a:p>
            <a:pPr marL="0" indent="0">
              <a:buNone/>
              <a:defRPr/>
            </a:pPr>
            <a:endParaRPr lang="en-US" sz="2400" dirty="0" smtClean="0">
              <a:solidFill>
                <a:schemeClr val="bg1"/>
              </a:solidFill>
              <a:latin typeface="Times New Roman" pitchFamily="18" charset="0"/>
              <a:cs typeface="Times New Roman" pitchFamily="18" charset="0"/>
            </a:endParaRPr>
          </a:p>
          <a:p>
            <a:pPr lvl="1" algn="ctr">
              <a:buNone/>
              <a:defRPr/>
            </a:pPr>
            <a:r>
              <a:rPr lang="el-GR" dirty="0" smtClean="0">
                <a:solidFill>
                  <a:srgbClr val="FFFF00"/>
                </a:solidFill>
                <a:latin typeface="Palatino Linotype" pitchFamily="18" charset="0"/>
                <a:cs typeface="Times New Roman" pitchFamily="18" charset="0"/>
              </a:rPr>
              <a:t>δαιμον </a:t>
            </a:r>
            <a:r>
              <a:rPr lang="en-US" dirty="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a:t>
            </a:r>
            <a:r>
              <a:rPr lang="en-US" dirty="0" smtClean="0">
                <a:solidFill>
                  <a:srgbClr val="FFFF00"/>
                </a:solidFill>
                <a:latin typeface="Times New Roman" pitchFamily="18" charset="0"/>
                <a:cs typeface="Times New Roman" pitchFamily="18" charset="0"/>
              </a:rPr>
              <a:t>divinity</a:t>
            </a:r>
            <a:r>
              <a:rPr lang="en-US" dirty="0" smtClean="0">
                <a:solidFill>
                  <a:schemeClr val="bg1"/>
                </a:solidFill>
                <a:latin typeface="Times New Roman"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pPr>
              <a:defRPr/>
            </a:pPr>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738014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800" dirty="0" smtClean="0">
                <a:solidFill>
                  <a:schemeClr val="bg1"/>
                </a:solidFill>
                <a:latin typeface="Times New Roman" pitchFamily="18" charset="0"/>
                <a:cs typeface="Times New Roman" pitchFamily="18" charset="0"/>
              </a:rPr>
              <a:t>A NOUN indicates a person, place or thing. </a:t>
            </a:r>
          </a:p>
          <a:p>
            <a:pPr>
              <a:defRPr/>
            </a:pPr>
            <a:r>
              <a:rPr lang="en-US" sz="2800" dirty="0" smtClean="0">
                <a:solidFill>
                  <a:schemeClr val="bg1"/>
                </a:solidFill>
                <a:latin typeface="Times New Roman" pitchFamily="18" charset="0"/>
                <a:cs typeface="Times New Roman" pitchFamily="18" charset="0"/>
              </a:rPr>
              <a:t>An English noun by itself indicates what the person, place or thing is (child, divinity, ruler…) </a:t>
            </a:r>
          </a:p>
          <a:p>
            <a:pPr>
              <a:defRPr/>
            </a:pPr>
            <a:r>
              <a:rPr lang="en-US" sz="2800" dirty="0">
                <a:solidFill>
                  <a:schemeClr val="bg1"/>
                </a:solidFill>
                <a:latin typeface="Times New Roman" pitchFamily="18" charset="0"/>
                <a:cs typeface="Times New Roman" pitchFamily="18" charset="0"/>
              </a:rPr>
              <a:t>a</a:t>
            </a:r>
            <a:r>
              <a:rPr lang="en-US" sz="2800" dirty="0" smtClean="0">
                <a:solidFill>
                  <a:schemeClr val="bg1"/>
                </a:solidFill>
                <a:latin typeface="Times New Roman" pitchFamily="18" charset="0"/>
                <a:cs typeface="Times New Roman" pitchFamily="18" charset="0"/>
              </a:rPr>
              <a:t>nd whether it is </a:t>
            </a:r>
            <a:r>
              <a:rPr lang="en-US" sz="2800" dirty="0" smtClean="0">
                <a:solidFill>
                  <a:srgbClr val="FFFF00"/>
                </a:solidFill>
                <a:latin typeface="Times New Roman" pitchFamily="18" charset="0"/>
                <a:cs typeface="Times New Roman" pitchFamily="18" charset="0"/>
              </a:rPr>
              <a:t>singular</a:t>
            </a:r>
            <a:r>
              <a:rPr lang="en-US" sz="2800" dirty="0" smtClean="0">
                <a:solidFill>
                  <a:schemeClr val="bg1"/>
                </a:solidFill>
                <a:latin typeface="Times New Roman" pitchFamily="18" charset="0"/>
                <a:cs typeface="Times New Roman" pitchFamily="18" charset="0"/>
              </a:rPr>
              <a:t> or </a:t>
            </a:r>
            <a:r>
              <a:rPr lang="en-US" sz="2800" dirty="0" smtClean="0">
                <a:solidFill>
                  <a:srgbClr val="FFFF00"/>
                </a:solidFill>
                <a:latin typeface="Times New Roman" pitchFamily="18" charset="0"/>
                <a:cs typeface="Times New Roman" pitchFamily="18" charset="0"/>
              </a:rPr>
              <a:t>plural</a:t>
            </a:r>
            <a:r>
              <a:rPr lang="en-US" sz="2800" dirty="0" smtClean="0">
                <a:solidFill>
                  <a:schemeClr val="bg1"/>
                </a:solidFill>
                <a:latin typeface="Times New Roman" pitchFamily="18" charset="0"/>
                <a:cs typeface="Times New Roman" pitchFamily="18" charset="0"/>
              </a:rPr>
              <a:t>. </a:t>
            </a:r>
          </a:p>
          <a:p>
            <a:pPr>
              <a:defRPr/>
            </a:pPr>
            <a:r>
              <a:rPr lang="en-US" sz="2800" dirty="0" smtClean="0">
                <a:solidFill>
                  <a:schemeClr val="bg1"/>
                </a:solidFill>
                <a:latin typeface="Times New Roman" pitchFamily="18" charset="0"/>
                <a:cs typeface="Times New Roman" pitchFamily="18" charset="0"/>
              </a:rPr>
              <a:t>A Greek noun, however, normally communicates THREE pieces of information: </a:t>
            </a:r>
          </a:p>
          <a:p>
            <a:pPr lvl="1">
              <a:defRPr/>
            </a:pPr>
            <a:r>
              <a:rPr lang="en-US" sz="2400" dirty="0" smtClean="0">
                <a:solidFill>
                  <a:schemeClr val="bg1"/>
                </a:solidFill>
                <a:latin typeface="Times New Roman" pitchFamily="18" charset="0"/>
                <a:cs typeface="Times New Roman" pitchFamily="18" charset="0"/>
              </a:rPr>
              <a:t>Gender </a:t>
            </a:r>
          </a:p>
          <a:p>
            <a:pPr lvl="1">
              <a:defRPr/>
            </a:pPr>
            <a:r>
              <a:rPr lang="en-US" sz="2400" dirty="0" smtClean="0">
                <a:solidFill>
                  <a:schemeClr val="bg1"/>
                </a:solidFill>
                <a:latin typeface="Times New Roman" pitchFamily="18" charset="0"/>
                <a:cs typeface="Times New Roman" pitchFamily="18" charset="0"/>
              </a:rPr>
              <a:t>Number </a:t>
            </a:r>
          </a:p>
          <a:p>
            <a:pPr lvl="1">
              <a:defRPr/>
            </a:pPr>
            <a:r>
              <a:rPr lang="en-US" sz="2400" dirty="0" smtClean="0">
                <a:solidFill>
                  <a:schemeClr val="bg1"/>
                </a:solidFill>
                <a:latin typeface="Times New Roman" pitchFamily="18" charset="0"/>
                <a:cs typeface="Times New Roman" pitchFamily="18" charset="0"/>
              </a:rPr>
              <a:t>Case </a:t>
            </a:r>
            <a:endParaRPr lang="en-US" sz="24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sz="half" idx="1"/>
          </p:nvPr>
        </p:nvSpPr>
        <p:spPr/>
        <p:txBody>
          <a:bodyPr>
            <a:normAutofit/>
          </a:bodyPr>
          <a:lstStyle/>
          <a:p>
            <a:pPr marL="0" indent="0" algn="ctr">
              <a:buNone/>
            </a:pPr>
            <a:r>
              <a:rPr lang="en-US" u="sng" dirty="0" smtClean="0">
                <a:solidFill>
                  <a:schemeClr val="bg1"/>
                </a:solidFill>
                <a:latin typeface="Palatino Linotype" pitchFamily="18" charset="0"/>
                <a:cs typeface="Times New Roman" pitchFamily="18" charset="0"/>
              </a:rPr>
              <a:t>Singular </a:t>
            </a:r>
          </a:p>
          <a:p>
            <a:pPr marL="0" indent="0" algn="ctr">
              <a:buNone/>
            </a:pPr>
            <a:endParaRPr lang="en-US" dirty="0" smtClean="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Nom</a:t>
            </a:r>
            <a:r>
              <a:rPr lang="el-GR" dirty="0" smtClean="0">
                <a:solidFill>
                  <a:schemeClr val="bg1"/>
                </a:solidFill>
                <a:latin typeface="Palatino Linotype" pitchFamily="18" charset="0"/>
                <a:cs typeface="Times New Roman" pitchFamily="18" charset="0"/>
              </a:rPr>
              <a:t>. </a:t>
            </a:r>
            <a:r>
              <a:rPr lang="el-GR" sz="2000" dirty="0" smtClean="0">
                <a:solidFill>
                  <a:schemeClr val="bg1"/>
                </a:solidFill>
                <a:latin typeface="Palatino Linotype" pitchFamily="18" charset="0"/>
                <a:cs typeface="Times New Roman" pitchFamily="18" charset="0"/>
              </a:rPr>
              <a:t>(δαιμονς </a:t>
            </a:r>
            <a:r>
              <a:rPr lang="el-GR" sz="2000" dirty="0" smtClean="0">
                <a:solidFill>
                  <a:schemeClr val="bg1"/>
                </a:solidFill>
                <a:latin typeface="Palatino Linotype" pitchFamily="18" charset="0"/>
                <a:cs typeface="Times New Roman" pitchFamily="18" charset="0"/>
                <a:sym typeface="Wingdings" pitchFamily="2" charset="2"/>
              </a:rPr>
              <a:t>) 			</a:t>
            </a:r>
            <a:r>
              <a:rPr lang="el-GR" dirty="0" smtClean="0">
                <a:solidFill>
                  <a:schemeClr val="bg1"/>
                </a:solidFill>
                <a:latin typeface="Palatino Linotype" pitchFamily="18" charset="0"/>
                <a:cs typeface="Times New Roman" pitchFamily="18" charset="0"/>
                <a:sym typeface="Wingdings" pitchFamily="2" charset="2"/>
              </a:rPr>
              <a:t>δαίμ</a:t>
            </a:r>
            <a:r>
              <a:rPr lang="el-GR" dirty="0" smtClean="0">
                <a:solidFill>
                  <a:srgbClr val="FFFF00"/>
                </a:solidFill>
                <a:latin typeface="Palatino Linotype" pitchFamily="18" charset="0"/>
                <a:cs typeface="Times New Roman" pitchFamily="18" charset="0"/>
                <a:sym typeface="Wingdings" pitchFamily="2" charset="2"/>
              </a:rPr>
              <a:t>ω</a:t>
            </a:r>
            <a:r>
              <a:rPr lang="el-GR" dirty="0" smtClean="0">
                <a:solidFill>
                  <a:schemeClr val="bg1"/>
                </a:solidFill>
                <a:latin typeface="Palatino Linotype" pitchFamily="18" charset="0"/>
                <a:cs typeface="Times New Roman" pitchFamily="18" charset="0"/>
                <a:sym typeface="Wingdings" pitchFamily="2" charset="2"/>
              </a:rPr>
              <a:t>ν</a:t>
            </a:r>
            <a:endParaRPr lang="en-US" dirty="0" smtClean="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Gen</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sym typeface="Wingdings" pitchFamily="2" charset="2"/>
              </a:rPr>
              <a:t>δαίμον</a:t>
            </a:r>
            <a:r>
              <a:rPr lang="el-GR" dirty="0" smtClean="0">
                <a:solidFill>
                  <a:srgbClr val="FFFF00"/>
                </a:solidFill>
                <a:latin typeface="Palatino Linotype" pitchFamily="18" charset="0"/>
                <a:cs typeface="Times New Roman" pitchFamily="18" charset="0"/>
              </a:rPr>
              <a:t>ος</a:t>
            </a:r>
            <a:r>
              <a:rPr lang="el-GR" dirty="0" smtClean="0">
                <a:solidFill>
                  <a:schemeClr val="bg1"/>
                </a:solidFill>
                <a:latin typeface="Palatino Linotype" pitchFamily="18" charset="0"/>
                <a:cs typeface="Times New Roman" pitchFamily="18" charset="0"/>
              </a:rPr>
              <a:t> </a:t>
            </a:r>
            <a:r>
              <a:rPr lang="en-US" dirty="0" smtClean="0">
                <a:solidFill>
                  <a:schemeClr val="bg1"/>
                </a:solidFill>
                <a:latin typeface="Palatino Linotype" pitchFamily="18" charset="0"/>
                <a:cs typeface="Times New Roman" pitchFamily="18" charset="0"/>
              </a:rPr>
              <a:t> </a:t>
            </a:r>
          </a:p>
          <a:p>
            <a:r>
              <a:rPr lang="en-US" dirty="0" err="1" smtClean="0">
                <a:solidFill>
                  <a:schemeClr val="bg1"/>
                </a:solidFill>
                <a:latin typeface="Palatino Linotype" pitchFamily="18" charset="0"/>
                <a:cs typeface="Times New Roman" pitchFamily="18" charset="0"/>
              </a:rPr>
              <a:t>Dat</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sym typeface="Wingdings" pitchFamily="2" charset="2"/>
              </a:rPr>
              <a:t>δαίμον</a:t>
            </a:r>
            <a:r>
              <a:rPr lang="el-GR" dirty="0" smtClean="0">
                <a:solidFill>
                  <a:srgbClr val="FFFF00"/>
                </a:solidFill>
                <a:latin typeface="Palatino Linotype" pitchFamily="18" charset="0"/>
                <a:cs typeface="Times New Roman" pitchFamily="18" charset="0"/>
              </a:rPr>
              <a:t>ι</a:t>
            </a:r>
            <a:r>
              <a:rPr lang="el-GR" dirty="0" smtClean="0">
                <a:solidFill>
                  <a:schemeClr val="bg1"/>
                </a:solidFill>
                <a:latin typeface="Palatino Linotype" pitchFamily="18" charset="0"/>
                <a:cs typeface="Times New Roman" pitchFamily="18" charset="0"/>
              </a:rPr>
              <a:t> </a:t>
            </a:r>
            <a:r>
              <a:rPr lang="en-US" dirty="0" smtClean="0">
                <a:solidFill>
                  <a:schemeClr val="bg1"/>
                </a:solidFill>
                <a:latin typeface="Palatino Linotype" pitchFamily="18" charset="0"/>
                <a:cs typeface="Times New Roman" pitchFamily="18" charset="0"/>
              </a:rPr>
              <a:t> </a:t>
            </a:r>
          </a:p>
          <a:p>
            <a:r>
              <a:rPr lang="en-US" dirty="0" err="1" smtClean="0">
                <a:solidFill>
                  <a:schemeClr val="bg1"/>
                </a:solidFill>
                <a:latin typeface="Palatino Linotype" pitchFamily="18" charset="0"/>
                <a:cs typeface="Times New Roman" pitchFamily="18" charset="0"/>
              </a:rPr>
              <a:t>Acc</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a:t>
            </a:r>
            <a:r>
              <a:rPr lang="el-GR" dirty="0">
                <a:solidFill>
                  <a:schemeClr val="bg1"/>
                </a:solidFill>
                <a:latin typeface="Palatino Linotype" pitchFamily="18" charset="0"/>
                <a:cs typeface="Times New Roman" pitchFamily="18" charset="0"/>
                <a:sym typeface="Wingdings" pitchFamily="2" charset="2"/>
              </a:rPr>
              <a:t>δαίμον</a:t>
            </a:r>
            <a:r>
              <a:rPr lang="el-GR" dirty="0" smtClean="0">
                <a:solidFill>
                  <a:srgbClr val="FFFF00"/>
                </a:solidFill>
                <a:latin typeface="Palatino Linotype" pitchFamily="18" charset="0"/>
                <a:cs typeface="Times New Roman" pitchFamily="18" charset="0"/>
              </a:rPr>
              <a:t>α</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p:txBody>
      </p:sp>
      <p:sp>
        <p:nvSpPr>
          <p:cNvPr id="4" name="Content Placeholder 3"/>
          <p:cNvSpPr>
            <a:spLocks noGrp="1"/>
          </p:cNvSpPr>
          <p:nvPr>
            <p:ph sz="half" idx="2"/>
          </p:nvPr>
        </p:nvSpPr>
        <p:spPr/>
        <p:txBody>
          <a:bodyPr>
            <a:normAutofit/>
          </a:bodyPr>
          <a:lstStyle/>
          <a:p>
            <a:pPr marL="0" indent="0" algn="ctr">
              <a:buNone/>
            </a:pPr>
            <a:r>
              <a:rPr lang="en-US" u="sng" dirty="0" smtClean="0">
                <a:solidFill>
                  <a:schemeClr val="bg1"/>
                </a:solidFill>
                <a:latin typeface="Palatino Linotype" pitchFamily="18" charset="0"/>
                <a:cs typeface="Times New Roman" pitchFamily="18" charset="0"/>
              </a:rPr>
              <a:t>Plural</a:t>
            </a:r>
            <a:endParaRPr lang="en-US" u="sng" dirty="0">
              <a:solidFill>
                <a:schemeClr val="bg1"/>
              </a:solidFill>
              <a:latin typeface="Palatino Linotype" pitchFamily="18" charset="0"/>
              <a:cs typeface="Times New Roman" pitchFamily="18" charset="0"/>
            </a:endParaRPr>
          </a:p>
          <a:p>
            <a:pPr marL="0" indent="0" algn="ctr">
              <a:buNone/>
            </a:pPr>
            <a:endParaRPr lang="en-US" dirty="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Nom</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a:t>
            </a:r>
            <a:r>
              <a:rPr lang="el-GR" dirty="0">
                <a:solidFill>
                  <a:schemeClr val="bg1"/>
                </a:solidFill>
                <a:latin typeface="Palatino Linotype" pitchFamily="18" charset="0"/>
                <a:cs typeface="Times New Roman" pitchFamily="18" charset="0"/>
                <a:sym typeface="Wingdings" pitchFamily="2" charset="2"/>
              </a:rPr>
              <a:t>δαίμον</a:t>
            </a:r>
            <a:r>
              <a:rPr lang="el-GR" dirty="0" smtClean="0">
                <a:solidFill>
                  <a:srgbClr val="FFFF00"/>
                </a:solidFill>
                <a:latin typeface="Palatino Linotype" pitchFamily="18" charset="0"/>
                <a:cs typeface="Times New Roman" pitchFamily="18" charset="0"/>
              </a:rPr>
              <a:t>ες</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Gen</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δαιμόν</a:t>
            </a:r>
            <a:r>
              <a:rPr lang="el-GR" dirty="0" smtClean="0">
                <a:solidFill>
                  <a:srgbClr val="FFFF00"/>
                </a:solidFill>
                <a:latin typeface="Palatino Linotype" pitchFamily="18" charset="0"/>
                <a:cs typeface="Times New Roman" pitchFamily="18" charset="0"/>
              </a:rPr>
              <a:t>ων</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err="1" smtClean="0">
                <a:solidFill>
                  <a:schemeClr val="bg1"/>
                </a:solidFill>
                <a:latin typeface="Palatino Linotype" pitchFamily="18" charset="0"/>
                <a:cs typeface="Times New Roman" pitchFamily="18" charset="0"/>
              </a:rPr>
              <a:t>Dat</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(δαιμονσι </a:t>
            </a:r>
            <a:r>
              <a:rPr lang="el-GR" sz="2400" dirty="0">
                <a:solidFill>
                  <a:schemeClr val="bg1"/>
                </a:solidFill>
                <a:latin typeface="Palatino Linotype" pitchFamily="18" charset="0"/>
                <a:cs typeface="Times New Roman" pitchFamily="18" charset="0"/>
                <a:sym typeface="Wingdings" pitchFamily="2" charset="2"/>
              </a:rPr>
              <a:t>) </a:t>
            </a:r>
            <a:r>
              <a:rPr lang="el-GR" sz="2400" dirty="0" smtClean="0">
                <a:solidFill>
                  <a:schemeClr val="bg1"/>
                </a:solidFill>
                <a:latin typeface="Palatino Linotype" pitchFamily="18" charset="0"/>
                <a:cs typeface="Times New Roman" pitchFamily="18" charset="0"/>
                <a:sym typeface="Wingdings" pitchFamily="2" charset="2"/>
              </a:rPr>
              <a:t>			</a:t>
            </a:r>
            <a:r>
              <a:rPr lang="el-GR" dirty="0" smtClean="0">
                <a:solidFill>
                  <a:schemeClr val="bg1"/>
                </a:solidFill>
                <a:latin typeface="Palatino Linotype" pitchFamily="18" charset="0"/>
                <a:cs typeface="Times New Roman" pitchFamily="18" charset="0"/>
                <a:sym typeface="Wingdings" pitchFamily="2" charset="2"/>
              </a:rPr>
              <a:t>δαίμο</a:t>
            </a:r>
            <a:r>
              <a:rPr lang="el-GR" dirty="0" smtClean="0">
                <a:solidFill>
                  <a:srgbClr val="FFFF00"/>
                </a:solidFill>
                <a:latin typeface="Palatino Linotype" pitchFamily="18" charset="0"/>
                <a:cs typeface="Times New Roman" pitchFamily="18" charset="0"/>
              </a:rPr>
              <a:t>σι</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err="1" smtClean="0">
                <a:solidFill>
                  <a:schemeClr val="bg1"/>
                </a:solidFill>
                <a:latin typeface="Palatino Linotype" pitchFamily="18" charset="0"/>
                <a:cs typeface="Times New Roman" pitchFamily="18" charset="0"/>
              </a:rPr>
              <a:t>Acc</a:t>
            </a:r>
            <a:r>
              <a:rPr lang="el-GR" dirty="0" smtClean="0">
                <a:solidFill>
                  <a:schemeClr val="bg1"/>
                </a:solidFill>
                <a:latin typeface="Palatino Linotype" pitchFamily="18" charset="0"/>
                <a:cs typeface="Times New Roman" pitchFamily="18" charset="0"/>
              </a:rPr>
              <a:t>. 	</a:t>
            </a:r>
            <a:r>
              <a:rPr lang="el-GR" dirty="0">
                <a:solidFill>
                  <a:schemeClr val="bg1"/>
                </a:solidFill>
                <a:latin typeface="Palatino Linotype" pitchFamily="18" charset="0"/>
                <a:cs typeface="Times New Roman" pitchFamily="18" charset="0"/>
                <a:sym typeface="Wingdings" pitchFamily="2" charset="2"/>
              </a:rPr>
              <a:t>δαίμον</a:t>
            </a:r>
            <a:r>
              <a:rPr lang="el-GR" dirty="0" smtClean="0">
                <a:solidFill>
                  <a:srgbClr val="FFFF00"/>
                </a:solidFill>
                <a:latin typeface="Palatino Linotype" pitchFamily="18" charset="0"/>
                <a:cs typeface="Times New Roman" pitchFamily="18" charset="0"/>
              </a:rPr>
              <a:t>ας </a:t>
            </a:r>
            <a:endParaRPr lang="en-US" dirty="0">
              <a:solidFill>
                <a:srgbClr val="FFFF00"/>
              </a:solidFill>
              <a:latin typeface="Palatino Linotype"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43000" y="60198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Noun</a:t>
            </a:r>
          </a:p>
          <a:p>
            <a:pPr algn="ctr">
              <a:defRPr/>
            </a:pPr>
            <a:r>
              <a:rPr lang="en-US" sz="2000" dirty="0">
                <a:solidFill>
                  <a:schemeClr val="bg1"/>
                </a:solidFill>
                <a:latin typeface="Times New Roman" pitchFamily="18" charset="0"/>
                <a:cs typeface="Times New Roman" pitchFamily="18" charset="0"/>
              </a:rPr>
              <a:t>declension of </a:t>
            </a:r>
            <a:r>
              <a:rPr lang="el-GR" sz="2000" dirty="0" smtClean="0">
                <a:solidFill>
                  <a:srgbClr val="FFFF00"/>
                </a:solidFill>
                <a:latin typeface="Palatino Linotype" pitchFamily="18" charset="0"/>
                <a:cs typeface="Times New Roman" pitchFamily="18" charset="0"/>
              </a:rPr>
              <a:t>δαίμων</a:t>
            </a:r>
            <a:r>
              <a:rPr lang="el-GR" sz="2000" dirty="0" smtClean="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-ονος</a:t>
            </a:r>
            <a:r>
              <a:rPr lang="el-GR" sz="2000" dirty="0" smtClean="0">
                <a:solidFill>
                  <a:schemeClr val="bg1"/>
                </a:solidFill>
                <a:latin typeface="Palatino Linotype" pitchFamily="18" charset="0"/>
                <a:cs typeface="Times New Roman" pitchFamily="18" charset="0"/>
              </a:rPr>
              <a:t> </a:t>
            </a:r>
            <a:r>
              <a:rPr lang="el-GR" sz="2000" dirty="0">
                <a:solidFill>
                  <a:srgbClr val="FFFF00"/>
                </a:solidFill>
                <a:latin typeface="Palatino Linotype" pitchFamily="18" charset="0"/>
                <a:cs typeface="Times New Roman" pitchFamily="18" charset="0"/>
              </a:rPr>
              <a:t>ὁ</a:t>
            </a:r>
            <a:r>
              <a:rPr lang="el-GR" sz="2000" dirty="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divinity </a:t>
            </a:r>
            <a:endParaRPr lang="en-US" sz="2000" dirty="0"/>
          </a:p>
        </p:txBody>
      </p:sp>
    </p:spTree>
    <p:extLst>
      <p:ext uri="{BB962C8B-B14F-4D97-AF65-F5344CB8AC3E}">
        <p14:creationId xmlns:p14="http://schemas.microsoft.com/office/powerpoint/2010/main" val="1714021342"/>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382000" cy="5029200"/>
          </a:xfrm>
        </p:spPr>
        <p:txBody>
          <a:bodyPr rtlCol="0">
            <a:normAutofit fontScale="92500" lnSpcReduction="10000"/>
          </a:bodyPr>
          <a:lstStyle/>
          <a:p>
            <a:pPr>
              <a:buNone/>
              <a:defRPr/>
            </a:pPr>
            <a:r>
              <a:rPr lang="en-US" sz="2800" b="1" dirty="0" smtClean="0">
                <a:solidFill>
                  <a:srgbClr val="FFFF00"/>
                </a:solidFill>
                <a:latin typeface="Times New Roman" pitchFamily="18" charset="0"/>
                <a:cs typeface="Times New Roman" pitchFamily="18" charset="0"/>
              </a:rPr>
              <a:t>Building a Greek Noun</a:t>
            </a:r>
            <a:endParaRPr lang="en-US" sz="2800" dirty="0" smtClean="0">
              <a:solidFill>
                <a:schemeClr val="bg1"/>
              </a:solidFill>
              <a:latin typeface="Times New Roman" pitchFamily="18" charset="0"/>
              <a:cs typeface="Times New Roman" pitchFamily="18" charset="0"/>
            </a:endParaRPr>
          </a:p>
          <a:p>
            <a:pPr>
              <a:lnSpc>
                <a:spcPct val="110000"/>
              </a:lnSpc>
              <a:defRPr/>
            </a:pPr>
            <a:r>
              <a:rPr lang="en-US" sz="2600" dirty="0" smtClean="0">
                <a:solidFill>
                  <a:schemeClr val="bg1"/>
                </a:solidFill>
                <a:latin typeface="Times New Roman" pitchFamily="18" charset="0"/>
                <a:cs typeface="Times New Roman" pitchFamily="18" charset="0"/>
              </a:rPr>
              <a:t>All the nouns in this part are </a:t>
            </a:r>
            <a:r>
              <a:rPr lang="en-US" sz="2600" dirty="0" smtClean="0">
                <a:solidFill>
                  <a:srgbClr val="FFFF00"/>
                </a:solidFill>
                <a:latin typeface="Times New Roman" pitchFamily="18" charset="0"/>
                <a:cs typeface="Times New Roman" pitchFamily="18" charset="0"/>
              </a:rPr>
              <a:t>masculine</a:t>
            </a:r>
            <a:r>
              <a:rPr lang="en-US" sz="2600" dirty="0">
                <a:solidFill>
                  <a:schemeClr val="bg1"/>
                </a:solidFill>
                <a:latin typeface="Times New Roman" pitchFamily="18" charset="0"/>
                <a:cs typeface="Times New Roman" pitchFamily="18" charset="0"/>
              </a:rPr>
              <a:t> </a:t>
            </a:r>
            <a:r>
              <a:rPr lang="en-US" sz="2600" dirty="0" smtClean="0">
                <a:solidFill>
                  <a:schemeClr val="bg1"/>
                </a:solidFill>
                <a:latin typeface="Times New Roman" pitchFamily="18" charset="0"/>
                <a:cs typeface="Times New Roman" pitchFamily="18" charset="0"/>
              </a:rPr>
              <a:t>in </a:t>
            </a:r>
            <a:r>
              <a:rPr lang="en-US" sz="2600" dirty="0" smtClean="0">
                <a:solidFill>
                  <a:srgbClr val="FFFF00"/>
                </a:solidFill>
                <a:latin typeface="Times New Roman" pitchFamily="18" charset="0"/>
                <a:cs typeface="Times New Roman" pitchFamily="18" charset="0"/>
              </a:rPr>
              <a:t>gender</a:t>
            </a:r>
            <a:r>
              <a:rPr lang="en-US" sz="2600" dirty="0" smtClean="0">
                <a:solidFill>
                  <a:schemeClr val="bg1"/>
                </a:solidFill>
                <a:latin typeface="Times New Roman" pitchFamily="18" charset="0"/>
                <a:cs typeface="Times New Roman" pitchFamily="18" charset="0"/>
              </a:rPr>
              <a:t>. </a:t>
            </a:r>
            <a:endParaRPr lang="en-US" sz="2600" dirty="0">
              <a:solidFill>
                <a:schemeClr val="bg1"/>
              </a:solidFill>
              <a:latin typeface="Times New Roman" pitchFamily="18" charset="0"/>
              <a:cs typeface="Times New Roman" pitchFamily="18" charset="0"/>
            </a:endParaRPr>
          </a:p>
          <a:p>
            <a:pPr>
              <a:lnSpc>
                <a:spcPct val="110000"/>
              </a:lnSpc>
              <a:defRPr/>
            </a:pPr>
            <a:r>
              <a:rPr lang="en-US" sz="2600" dirty="0" smtClean="0">
                <a:solidFill>
                  <a:schemeClr val="bg1"/>
                </a:solidFill>
                <a:latin typeface="Times New Roman" pitchFamily="18" charset="0"/>
                <a:cs typeface="Times New Roman" pitchFamily="18" charset="0"/>
              </a:rPr>
              <a:t>We begin with nouns whose stem ends in a dental (</a:t>
            </a:r>
            <a:r>
              <a:rPr lang="el-GR" sz="2600" dirty="0" smtClean="0">
                <a:solidFill>
                  <a:schemeClr val="bg1"/>
                </a:solidFill>
                <a:latin typeface="Times New Roman" pitchFamily="18" charset="0"/>
                <a:cs typeface="Times New Roman" pitchFamily="18" charset="0"/>
              </a:rPr>
              <a:t>-</a:t>
            </a:r>
            <a:r>
              <a:rPr lang="el-GR" sz="2600" dirty="0">
                <a:solidFill>
                  <a:srgbClr val="FFFF00"/>
                </a:solidFill>
                <a:latin typeface="Palatino Linotype" pitchFamily="18" charset="0"/>
                <a:cs typeface="Times New Roman" pitchFamily="18" charset="0"/>
              </a:rPr>
              <a:t>τ</a:t>
            </a:r>
            <a:r>
              <a:rPr lang="el-GR" sz="2600" dirty="0">
                <a:solidFill>
                  <a:schemeClr val="bg1"/>
                </a:solidFill>
                <a:latin typeface="Times New Roman" pitchFamily="18" charset="0"/>
                <a:cs typeface="Times New Roman" pitchFamily="18" charset="0"/>
              </a:rPr>
              <a:t>/-</a:t>
            </a:r>
            <a:r>
              <a:rPr lang="el-GR" sz="2600" dirty="0">
                <a:solidFill>
                  <a:srgbClr val="FFFF00"/>
                </a:solidFill>
                <a:latin typeface="Palatino Linotype" pitchFamily="18" charset="0"/>
                <a:cs typeface="Times New Roman" pitchFamily="18" charset="0"/>
              </a:rPr>
              <a:t>δ</a:t>
            </a:r>
            <a:r>
              <a:rPr lang="el-GR" sz="2600" dirty="0">
                <a:solidFill>
                  <a:schemeClr val="bg1"/>
                </a:solidFill>
                <a:latin typeface="Times New Roman" pitchFamily="18" charset="0"/>
                <a:cs typeface="Times New Roman" pitchFamily="18" charset="0"/>
              </a:rPr>
              <a:t>/-</a:t>
            </a:r>
            <a:r>
              <a:rPr lang="el-GR" sz="2600" dirty="0">
                <a:solidFill>
                  <a:srgbClr val="FFFF00"/>
                </a:solidFill>
                <a:latin typeface="Palatino Linotype" pitchFamily="18" charset="0"/>
                <a:cs typeface="Times New Roman" pitchFamily="18" charset="0"/>
              </a:rPr>
              <a:t>θ</a:t>
            </a:r>
            <a:r>
              <a:rPr lang="el-GR" sz="2600" dirty="0" smtClean="0">
                <a:solidFill>
                  <a:schemeClr val="bg1"/>
                </a:solidFill>
                <a:latin typeface="Times New Roman" pitchFamily="18" charset="0"/>
                <a:cs typeface="Times New Roman" pitchFamily="18" charset="0"/>
              </a:rPr>
              <a:t>/</a:t>
            </a:r>
            <a:r>
              <a:rPr lang="en-US" sz="2600" dirty="0" smtClean="0">
                <a:solidFill>
                  <a:schemeClr val="bg1"/>
                </a:solidFill>
                <a:latin typeface="Times New Roman" pitchFamily="18" charset="0"/>
                <a:cs typeface="Times New Roman" pitchFamily="18" charset="0"/>
              </a:rPr>
              <a:t>-</a:t>
            </a:r>
            <a:r>
              <a:rPr lang="el-GR" sz="2600" dirty="0" smtClean="0">
                <a:solidFill>
                  <a:srgbClr val="FFFF00"/>
                </a:solidFill>
                <a:latin typeface="Palatino Linotype" pitchFamily="18" charset="0"/>
                <a:cs typeface="Times New Roman" pitchFamily="18" charset="0"/>
              </a:rPr>
              <a:t>ν</a:t>
            </a:r>
            <a:r>
              <a:rPr lang="el-GR" sz="2600" dirty="0" smtClean="0">
                <a:solidFill>
                  <a:schemeClr val="bg1"/>
                </a:solidFill>
                <a:latin typeface="Times New Roman" pitchFamily="18" charset="0"/>
                <a:cs typeface="Times New Roman" pitchFamily="18" charset="0"/>
              </a:rPr>
              <a:t>)</a:t>
            </a:r>
            <a:r>
              <a:rPr lang="en-US" sz="2600" dirty="0" smtClean="0">
                <a:solidFill>
                  <a:schemeClr val="bg1"/>
                </a:solidFill>
                <a:latin typeface="Times New Roman" pitchFamily="18" charset="0"/>
                <a:cs typeface="Times New Roman" pitchFamily="18" charset="0"/>
              </a:rPr>
              <a:t>.</a:t>
            </a:r>
          </a:p>
          <a:p>
            <a:pPr>
              <a:lnSpc>
                <a:spcPct val="110000"/>
              </a:lnSpc>
              <a:defRPr/>
            </a:pPr>
            <a:r>
              <a:rPr lang="en-US" sz="2600" dirty="0" smtClean="0">
                <a:solidFill>
                  <a:schemeClr val="bg1"/>
                </a:solidFill>
                <a:latin typeface="Times New Roman" pitchFamily="18" charset="0"/>
                <a:cs typeface="Times New Roman" pitchFamily="18" charset="0"/>
              </a:rPr>
              <a:t>Notice that two of the noun endings involve adding a sigma to the stem: Nom. sing. = </a:t>
            </a:r>
            <a:r>
              <a:rPr lang="el-GR" sz="2600" dirty="0" smtClean="0">
                <a:solidFill>
                  <a:schemeClr val="bg1"/>
                </a:solidFill>
                <a:latin typeface="Times New Roman" pitchFamily="18" charset="0"/>
                <a:cs typeface="Times New Roman" pitchFamily="18" charset="0"/>
              </a:rPr>
              <a:t>-</a:t>
            </a:r>
            <a:r>
              <a:rPr lang="el-GR" sz="2600" dirty="0" smtClean="0">
                <a:solidFill>
                  <a:srgbClr val="FFFF00"/>
                </a:solidFill>
                <a:latin typeface="Palatino Linotype" pitchFamily="18" charset="0"/>
                <a:cs typeface="Times New Roman" pitchFamily="18" charset="0"/>
              </a:rPr>
              <a:t>ς</a:t>
            </a:r>
            <a:r>
              <a:rPr lang="en-US" sz="2600" dirty="0" smtClean="0">
                <a:solidFill>
                  <a:schemeClr val="bg1"/>
                </a:solidFill>
                <a:latin typeface="Times New Roman" pitchFamily="18" charset="0"/>
                <a:cs typeface="Times New Roman" pitchFamily="18" charset="0"/>
              </a:rPr>
              <a:t>, Dat. plu. = </a:t>
            </a:r>
            <a:r>
              <a:rPr lang="el-GR" sz="2600" dirty="0" smtClean="0">
                <a:solidFill>
                  <a:schemeClr val="bg1"/>
                </a:solidFill>
                <a:latin typeface="Times New Roman" pitchFamily="18" charset="0"/>
                <a:cs typeface="Times New Roman" pitchFamily="18" charset="0"/>
              </a:rPr>
              <a:t>-</a:t>
            </a:r>
            <a:r>
              <a:rPr lang="el-GR" sz="2600" dirty="0" smtClean="0">
                <a:solidFill>
                  <a:srgbClr val="FFFF00"/>
                </a:solidFill>
                <a:latin typeface="Palatino Linotype" pitchFamily="18" charset="0"/>
                <a:cs typeface="Times New Roman" pitchFamily="18" charset="0"/>
              </a:rPr>
              <a:t>σι</a:t>
            </a:r>
            <a:r>
              <a:rPr lang="en-US" sz="2600" dirty="0" smtClean="0">
                <a:solidFill>
                  <a:schemeClr val="bg1"/>
                </a:solidFill>
                <a:latin typeface="Times New Roman" pitchFamily="18" charset="0"/>
                <a:cs typeface="Times New Roman" pitchFamily="18" charset="0"/>
              </a:rPr>
              <a:t>.</a:t>
            </a:r>
            <a:r>
              <a:rPr lang="en-US" sz="2600" dirty="0">
                <a:solidFill>
                  <a:schemeClr val="bg1"/>
                </a:solidFill>
                <a:latin typeface="Times New Roman" pitchFamily="18" charset="0"/>
                <a:cs typeface="Times New Roman" pitchFamily="18" charset="0"/>
              </a:rPr>
              <a:t> </a:t>
            </a:r>
            <a:endParaRPr lang="en-US" sz="2600" dirty="0" smtClean="0">
              <a:solidFill>
                <a:schemeClr val="bg1"/>
              </a:solidFill>
              <a:latin typeface="Times New Roman" pitchFamily="18" charset="0"/>
              <a:cs typeface="Times New Roman" pitchFamily="18" charset="0"/>
            </a:endParaRPr>
          </a:p>
          <a:p>
            <a:pPr>
              <a:lnSpc>
                <a:spcPct val="110000"/>
              </a:lnSpc>
              <a:defRPr/>
            </a:pPr>
            <a:r>
              <a:rPr lang="en-US" sz="2600" dirty="0" smtClean="0">
                <a:solidFill>
                  <a:schemeClr val="bg1"/>
                </a:solidFill>
                <a:latin typeface="Times New Roman" pitchFamily="18" charset="0"/>
                <a:cs typeface="Times New Roman" pitchFamily="18" charset="0"/>
              </a:rPr>
              <a:t>Recall </a:t>
            </a:r>
            <a:r>
              <a:rPr lang="en-US" sz="2600" dirty="0">
                <a:solidFill>
                  <a:schemeClr val="bg1"/>
                </a:solidFill>
                <a:latin typeface="Times New Roman" pitchFamily="18" charset="0"/>
                <a:cs typeface="Times New Roman" pitchFamily="18" charset="0"/>
              </a:rPr>
              <a:t>that when a sigma follows a dental, the dental disappears and the sigma remains: </a:t>
            </a:r>
            <a:r>
              <a:rPr lang="el-GR" sz="2600" dirty="0" smtClean="0">
                <a:solidFill>
                  <a:srgbClr val="FFFF00"/>
                </a:solidFill>
                <a:latin typeface="Palatino Linotype" pitchFamily="18" charset="0"/>
                <a:cs typeface="Times New Roman" pitchFamily="18" charset="0"/>
              </a:rPr>
              <a:t>τ</a:t>
            </a:r>
            <a:r>
              <a:rPr lang="el-GR" sz="2600" dirty="0" smtClean="0">
                <a:solidFill>
                  <a:schemeClr val="bg1"/>
                </a:solidFill>
                <a:latin typeface="Times New Roman" pitchFamily="18" charset="0"/>
                <a:cs typeface="Times New Roman" pitchFamily="18" charset="0"/>
              </a:rPr>
              <a:t> </a:t>
            </a:r>
            <a:r>
              <a:rPr lang="en-US" sz="2600" dirty="0">
                <a:solidFill>
                  <a:schemeClr val="bg1"/>
                </a:solidFill>
                <a:latin typeface="Times New Roman" pitchFamily="18" charset="0"/>
                <a:cs typeface="Times New Roman" pitchFamily="18" charset="0"/>
              </a:rPr>
              <a:t>+ </a:t>
            </a:r>
            <a:r>
              <a:rPr lang="el-GR" sz="2600" dirty="0">
                <a:solidFill>
                  <a:srgbClr val="FFFF00"/>
                </a:solidFill>
                <a:latin typeface="Palatino Linotype" pitchFamily="18" charset="0"/>
                <a:cs typeface="Times New Roman" pitchFamily="18" charset="0"/>
              </a:rPr>
              <a:t>σ</a:t>
            </a:r>
            <a:r>
              <a:rPr lang="el-GR" sz="2600" dirty="0">
                <a:solidFill>
                  <a:schemeClr val="bg1"/>
                </a:solidFill>
                <a:latin typeface="Times New Roman" pitchFamily="18" charset="0"/>
                <a:cs typeface="Times New Roman" pitchFamily="18" charset="0"/>
              </a:rPr>
              <a:t> </a:t>
            </a:r>
            <a:r>
              <a:rPr lang="en-US" sz="2600" dirty="0">
                <a:solidFill>
                  <a:schemeClr val="bg1"/>
                </a:solidFill>
                <a:latin typeface="Times New Roman" pitchFamily="18" charset="0"/>
                <a:cs typeface="Times New Roman" pitchFamily="18" charset="0"/>
              </a:rPr>
              <a:t>= </a:t>
            </a:r>
            <a:r>
              <a:rPr lang="el-GR" sz="2600" dirty="0">
                <a:solidFill>
                  <a:srgbClr val="FFFF00"/>
                </a:solidFill>
                <a:latin typeface="Palatino Linotype" pitchFamily="18" charset="0"/>
                <a:cs typeface="Times New Roman" pitchFamily="18" charset="0"/>
              </a:rPr>
              <a:t>σ</a:t>
            </a:r>
            <a:r>
              <a:rPr lang="en-US" sz="2600" dirty="0">
                <a:solidFill>
                  <a:schemeClr val="bg1"/>
                </a:solidFill>
                <a:latin typeface="Times New Roman" pitchFamily="18" charset="0"/>
                <a:cs typeface="Times New Roman" pitchFamily="18" charset="0"/>
              </a:rPr>
              <a:t>.  </a:t>
            </a:r>
            <a:endParaRPr lang="en-US" sz="2600" dirty="0" smtClean="0">
              <a:solidFill>
                <a:schemeClr val="bg1"/>
              </a:solidFill>
              <a:latin typeface="Times New Roman" pitchFamily="18" charset="0"/>
              <a:cs typeface="Times New Roman" pitchFamily="18" charset="0"/>
            </a:endParaRPr>
          </a:p>
          <a:p>
            <a:pPr>
              <a:lnSpc>
                <a:spcPct val="110000"/>
              </a:lnSpc>
              <a:defRPr/>
            </a:pPr>
            <a:r>
              <a:rPr lang="en-US" sz="2600" dirty="0" smtClean="0">
                <a:solidFill>
                  <a:schemeClr val="bg1"/>
                </a:solidFill>
                <a:latin typeface="Times New Roman" pitchFamily="18" charset="0"/>
                <a:cs typeface="Times New Roman" pitchFamily="18" charset="0"/>
              </a:rPr>
              <a:t>But remember the unpopularity of sigma and the process of “compensatory lengthening,” where a Greek word drops a sigma and lengthens a vowel to make up for the loss. </a:t>
            </a:r>
          </a:p>
          <a:p>
            <a:pPr marL="0" indent="0">
              <a:buNone/>
              <a:defRPr/>
            </a:pPr>
            <a:endParaRPr lang="en-US" sz="2400" dirty="0" smtClean="0">
              <a:solidFill>
                <a:schemeClr val="bg1"/>
              </a:solidFill>
              <a:latin typeface="Times New Roman" pitchFamily="18" charset="0"/>
              <a:cs typeface="Times New Roman" pitchFamily="18" charset="0"/>
            </a:endParaRPr>
          </a:p>
          <a:p>
            <a:pPr lvl="1" algn="ctr">
              <a:buNone/>
              <a:defRPr/>
            </a:pPr>
            <a:r>
              <a:rPr lang="el-GR" dirty="0" smtClean="0">
                <a:solidFill>
                  <a:srgbClr val="FFFF00"/>
                </a:solidFill>
                <a:latin typeface="Palatino Linotype" pitchFamily="18" charset="0"/>
                <a:cs typeface="Times New Roman" pitchFamily="18" charset="0"/>
              </a:rPr>
              <a:t>ἀρχοντ </a:t>
            </a:r>
            <a:r>
              <a:rPr lang="en-US" dirty="0">
                <a:solidFill>
                  <a:schemeClr val="bg1"/>
                </a:solidFill>
                <a:latin typeface="Times New Roman" pitchFamily="18" charset="0"/>
                <a:cs typeface="Times New Roman" pitchFamily="18" charset="0"/>
              </a:rPr>
              <a:t>= </a:t>
            </a:r>
            <a:r>
              <a:rPr lang="en-US" dirty="0" smtClean="0">
                <a:solidFill>
                  <a:schemeClr val="bg1"/>
                </a:solidFill>
                <a:latin typeface="Times New Roman" pitchFamily="18" charset="0"/>
                <a:cs typeface="Times New Roman" pitchFamily="18" charset="0"/>
              </a:rPr>
              <a:t>“</a:t>
            </a:r>
            <a:r>
              <a:rPr lang="en-US" dirty="0" smtClean="0">
                <a:solidFill>
                  <a:srgbClr val="FFFF00"/>
                </a:solidFill>
                <a:latin typeface="Times New Roman" pitchFamily="18" charset="0"/>
                <a:cs typeface="Times New Roman" pitchFamily="18" charset="0"/>
              </a:rPr>
              <a:t>ruler</a:t>
            </a:r>
            <a:r>
              <a:rPr lang="en-US" dirty="0" smtClean="0">
                <a:solidFill>
                  <a:schemeClr val="bg1"/>
                </a:solidFill>
                <a:latin typeface="Times New Roman"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pPr>
              <a:defRPr/>
            </a:pPr>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980315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sz="half" idx="1"/>
          </p:nvPr>
        </p:nvSpPr>
        <p:spPr/>
        <p:txBody>
          <a:bodyPr>
            <a:normAutofit/>
          </a:bodyPr>
          <a:lstStyle/>
          <a:p>
            <a:pPr marL="0" indent="0" algn="ctr">
              <a:buNone/>
            </a:pPr>
            <a:r>
              <a:rPr lang="en-US" u="sng" dirty="0" smtClean="0">
                <a:solidFill>
                  <a:schemeClr val="bg1"/>
                </a:solidFill>
                <a:latin typeface="Palatino Linotype" pitchFamily="18" charset="0"/>
                <a:cs typeface="Times New Roman" pitchFamily="18" charset="0"/>
              </a:rPr>
              <a:t>Singular </a:t>
            </a:r>
          </a:p>
          <a:p>
            <a:pPr marL="0" indent="0" algn="ctr">
              <a:buNone/>
            </a:pPr>
            <a:endParaRPr lang="en-US" dirty="0" smtClean="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Nom</a:t>
            </a:r>
            <a:r>
              <a:rPr lang="el-GR" dirty="0" smtClean="0">
                <a:solidFill>
                  <a:schemeClr val="bg1"/>
                </a:solidFill>
                <a:latin typeface="Palatino Linotype" pitchFamily="18" charset="0"/>
                <a:cs typeface="Times New Roman" pitchFamily="18" charset="0"/>
              </a:rPr>
              <a:t>. </a:t>
            </a:r>
            <a:r>
              <a:rPr lang="el-GR" sz="2000" dirty="0" smtClean="0">
                <a:solidFill>
                  <a:schemeClr val="bg1"/>
                </a:solidFill>
                <a:latin typeface="Palatino Linotype" pitchFamily="18" charset="0"/>
                <a:cs typeface="Times New Roman" pitchFamily="18" charset="0"/>
              </a:rPr>
              <a:t>(ἀρχοντς </a:t>
            </a:r>
            <a:r>
              <a:rPr lang="el-GR" sz="2000" dirty="0" smtClean="0">
                <a:solidFill>
                  <a:schemeClr val="bg1"/>
                </a:solidFill>
                <a:latin typeface="Palatino Linotype" pitchFamily="18" charset="0"/>
                <a:cs typeface="Times New Roman" pitchFamily="18" charset="0"/>
                <a:sym typeface="Wingdings" pitchFamily="2" charset="2"/>
              </a:rPr>
              <a:t>) 			</a:t>
            </a:r>
            <a:r>
              <a:rPr lang="el-GR" dirty="0" smtClean="0">
                <a:solidFill>
                  <a:schemeClr val="bg1"/>
                </a:solidFill>
                <a:latin typeface="Palatino Linotype" pitchFamily="18" charset="0"/>
                <a:cs typeface="Times New Roman" pitchFamily="18" charset="0"/>
                <a:sym typeface="Wingdings" pitchFamily="2" charset="2"/>
              </a:rPr>
              <a:t>ἄρχ</a:t>
            </a:r>
            <a:r>
              <a:rPr lang="el-GR" dirty="0" smtClean="0">
                <a:solidFill>
                  <a:srgbClr val="FFFF00"/>
                </a:solidFill>
                <a:latin typeface="Palatino Linotype" pitchFamily="18" charset="0"/>
                <a:cs typeface="Times New Roman" pitchFamily="18" charset="0"/>
                <a:sym typeface="Wingdings" pitchFamily="2" charset="2"/>
              </a:rPr>
              <a:t>ω</a:t>
            </a:r>
            <a:r>
              <a:rPr lang="el-GR" dirty="0" smtClean="0">
                <a:solidFill>
                  <a:schemeClr val="bg1"/>
                </a:solidFill>
                <a:latin typeface="Palatino Linotype" pitchFamily="18" charset="0"/>
                <a:cs typeface="Times New Roman" pitchFamily="18" charset="0"/>
                <a:sym typeface="Wingdings" pitchFamily="2" charset="2"/>
              </a:rPr>
              <a:t>ν</a:t>
            </a:r>
            <a:endParaRPr lang="en-US" dirty="0" smtClean="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Gen</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sym typeface="Wingdings" pitchFamily="2" charset="2"/>
              </a:rPr>
              <a:t>ἄρχοντ</a:t>
            </a:r>
            <a:r>
              <a:rPr lang="el-GR" dirty="0" smtClean="0">
                <a:solidFill>
                  <a:srgbClr val="FFFF00"/>
                </a:solidFill>
                <a:latin typeface="Palatino Linotype" pitchFamily="18" charset="0"/>
                <a:cs typeface="Times New Roman" pitchFamily="18" charset="0"/>
              </a:rPr>
              <a:t>ος</a:t>
            </a:r>
            <a:r>
              <a:rPr lang="el-GR" dirty="0" smtClean="0">
                <a:solidFill>
                  <a:schemeClr val="bg1"/>
                </a:solidFill>
                <a:latin typeface="Palatino Linotype" pitchFamily="18" charset="0"/>
                <a:cs typeface="Times New Roman" pitchFamily="18" charset="0"/>
              </a:rPr>
              <a:t> </a:t>
            </a:r>
            <a:r>
              <a:rPr lang="en-US" dirty="0" smtClean="0">
                <a:solidFill>
                  <a:schemeClr val="bg1"/>
                </a:solidFill>
                <a:latin typeface="Palatino Linotype" pitchFamily="18" charset="0"/>
                <a:cs typeface="Times New Roman" pitchFamily="18" charset="0"/>
              </a:rPr>
              <a:t> </a:t>
            </a:r>
          </a:p>
          <a:p>
            <a:r>
              <a:rPr lang="en-US" dirty="0" err="1" smtClean="0">
                <a:solidFill>
                  <a:schemeClr val="bg1"/>
                </a:solidFill>
                <a:latin typeface="Palatino Linotype" pitchFamily="18" charset="0"/>
                <a:cs typeface="Times New Roman" pitchFamily="18" charset="0"/>
              </a:rPr>
              <a:t>Dat</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a:t>
            </a:r>
            <a:r>
              <a:rPr lang="el-GR" dirty="0">
                <a:solidFill>
                  <a:schemeClr val="bg1"/>
                </a:solidFill>
                <a:latin typeface="Palatino Linotype" pitchFamily="18" charset="0"/>
                <a:cs typeface="Times New Roman" pitchFamily="18" charset="0"/>
                <a:sym typeface="Wingdings" pitchFamily="2" charset="2"/>
              </a:rPr>
              <a:t>ἄρχοντ</a:t>
            </a:r>
            <a:r>
              <a:rPr lang="el-GR" dirty="0" smtClean="0">
                <a:solidFill>
                  <a:srgbClr val="FFFF00"/>
                </a:solidFill>
                <a:latin typeface="Palatino Linotype" pitchFamily="18" charset="0"/>
                <a:cs typeface="Times New Roman" pitchFamily="18" charset="0"/>
              </a:rPr>
              <a:t>ι</a:t>
            </a:r>
            <a:r>
              <a:rPr lang="el-GR" dirty="0" smtClean="0">
                <a:solidFill>
                  <a:schemeClr val="bg1"/>
                </a:solidFill>
                <a:latin typeface="Palatino Linotype" pitchFamily="18" charset="0"/>
                <a:cs typeface="Times New Roman" pitchFamily="18" charset="0"/>
              </a:rPr>
              <a:t> </a:t>
            </a:r>
            <a:r>
              <a:rPr lang="en-US" dirty="0" smtClean="0">
                <a:solidFill>
                  <a:schemeClr val="bg1"/>
                </a:solidFill>
                <a:latin typeface="Palatino Linotype" pitchFamily="18" charset="0"/>
                <a:cs typeface="Times New Roman" pitchFamily="18" charset="0"/>
              </a:rPr>
              <a:t> </a:t>
            </a:r>
          </a:p>
          <a:p>
            <a:r>
              <a:rPr lang="en-US" dirty="0" err="1" smtClean="0">
                <a:solidFill>
                  <a:schemeClr val="bg1"/>
                </a:solidFill>
                <a:latin typeface="Palatino Linotype" pitchFamily="18" charset="0"/>
                <a:cs typeface="Times New Roman" pitchFamily="18" charset="0"/>
              </a:rPr>
              <a:t>Acc</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a:t>
            </a:r>
            <a:r>
              <a:rPr lang="el-GR" dirty="0">
                <a:solidFill>
                  <a:schemeClr val="bg1"/>
                </a:solidFill>
                <a:latin typeface="Palatino Linotype" pitchFamily="18" charset="0"/>
                <a:cs typeface="Times New Roman" pitchFamily="18" charset="0"/>
                <a:sym typeface="Wingdings" pitchFamily="2" charset="2"/>
              </a:rPr>
              <a:t>ἄρχοντ</a:t>
            </a:r>
            <a:r>
              <a:rPr lang="el-GR" dirty="0" smtClean="0">
                <a:solidFill>
                  <a:srgbClr val="FFFF00"/>
                </a:solidFill>
                <a:latin typeface="Palatino Linotype" pitchFamily="18" charset="0"/>
                <a:cs typeface="Times New Roman" pitchFamily="18" charset="0"/>
              </a:rPr>
              <a:t>α</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p:txBody>
      </p:sp>
      <p:sp>
        <p:nvSpPr>
          <p:cNvPr id="4" name="Content Placeholder 3"/>
          <p:cNvSpPr>
            <a:spLocks noGrp="1"/>
          </p:cNvSpPr>
          <p:nvPr>
            <p:ph sz="half" idx="2"/>
          </p:nvPr>
        </p:nvSpPr>
        <p:spPr/>
        <p:txBody>
          <a:bodyPr>
            <a:normAutofit/>
          </a:bodyPr>
          <a:lstStyle/>
          <a:p>
            <a:pPr marL="0" indent="0" algn="ctr">
              <a:buNone/>
            </a:pPr>
            <a:r>
              <a:rPr lang="en-US" u="sng" dirty="0" smtClean="0">
                <a:solidFill>
                  <a:schemeClr val="bg1"/>
                </a:solidFill>
                <a:latin typeface="Palatino Linotype" pitchFamily="18" charset="0"/>
                <a:cs typeface="Times New Roman" pitchFamily="18" charset="0"/>
              </a:rPr>
              <a:t>Plural</a:t>
            </a:r>
            <a:endParaRPr lang="en-US" u="sng" dirty="0">
              <a:solidFill>
                <a:schemeClr val="bg1"/>
              </a:solidFill>
              <a:latin typeface="Palatino Linotype" pitchFamily="18" charset="0"/>
              <a:cs typeface="Times New Roman" pitchFamily="18" charset="0"/>
            </a:endParaRPr>
          </a:p>
          <a:p>
            <a:pPr marL="0" indent="0" algn="ctr">
              <a:buNone/>
            </a:pPr>
            <a:endParaRPr lang="en-US" dirty="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Nom</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a:t>
            </a:r>
            <a:r>
              <a:rPr lang="el-GR" dirty="0">
                <a:solidFill>
                  <a:schemeClr val="bg1"/>
                </a:solidFill>
                <a:latin typeface="Palatino Linotype" pitchFamily="18" charset="0"/>
                <a:cs typeface="Times New Roman" pitchFamily="18" charset="0"/>
                <a:sym typeface="Wingdings" pitchFamily="2" charset="2"/>
              </a:rPr>
              <a:t>ἄρχοντ</a:t>
            </a:r>
            <a:r>
              <a:rPr lang="el-GR" dirty="0" smtClean="0">
                <a:solidFill>
                  <a:srgbClr val="FFFF00"/>
                </a:solidFill>
                <a:latin typeface="Palatino Linotype" pitchFamily="18" charset="0"/>
                <a:cs typeface="Times New Roman" pitchFamily="18" charset="0"/>
              </a:rPr>
              <a:t>ες</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Gen</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a:t>
            </a:r>
            <a:r>
              <a:rPr lang="el-GR" dirty="0">
                <a:solidFill>
                  <a:schemeClr val="bg1"/>
                </a:solidFill>
                <a:latin typeface="Palatino Linotype" pitchFamily="18" charset="0"/>
                <a:cs typeface="Times New Roman" pitchFamily="18" charset="0"/>
                <a:sym typeface="Wingdings" pitchFamily="2" charset="2"/>
              </a:rPr>
              <a:t>ἀ</a:t>
            </a:r>
            <a:r>
              <a:rPr lang="el-GR" dirty="0" smtClean="0">
                <a:solidFill>
                  <a:schemeClr val="bg1"/>
                </a:solidFill>
                <a:latin typeface="Palatino Linotype" pitchFamily="18" charset="0"/>
                <a:cs typeface="Times New Roman" pitchFamily="18" charset="0"/>
                <a:sym typeface="Wingdings" pitchFamily="2" charset="2"/>
              </a:rPr>
              <a:t>ρχ</a:t>
            </a:r>
            <a:r>
              <a:rPr lang="el-GR" dirty="0" smtClean="0">
                <a:solidFill>
                  <a:schemeClr val="bg1"/>
                </a:solidFill>
                <a:latin typeface="Palatino Linotype" pitchFamily="18" charset="0"/>
                <a:cs typeface="Times New Roman" pitchFamily="18" charset="0"/>
              </a:rPr>
              <a:t>όντ</a:t>
            </a:r>
            <a:r>
              <a:rPr lang="el-GR" dirty="0" smtClean="0">
                <a:solidFill>
                  <a:srgbClr val="FFFF00"/>
                </a:solidFill>
                <a:latin typeface="Palatino Linotype" pitchFamily="18" charset="0"/>
                <a:cs typeface="Times New Roman" pitchFamily="18" charset="0"/>
              </a:rPr>
              <a:t>ων</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err="1" smtClean="0">
                <a:solidFill>
                  <a:schemeClr val="bg1"/>
                </a:solidFill>
                <a:latin typeface="Palatino Linotype" pitchFamily="18" charset="0"/>
                <a:cs typeface="Times New Roman" pitchFamily="18" charset="0"/>
              </a:rPr>
              <a:t>Dat</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sz="2400" dirty="0" smtClean="0">
                <a:solidFill>
                  <a:schemeClr val="bg1"/>
                </a:solidFill>
                <a:latin typeface="Palatino Linotype" pitchFamily="18" charset="0"/>
                <a:cs typeface="Times New Roman" pitchFamily="18" charset="0"/>
              </a:rPr>
              <a:t>(ἀρχοντσι </a:t>
            </a:r>
            <a:r>
              <a:rPr lang="el-GR" sz="2400" dirty="0">
                <a:solidFill>
                  <a:schemeClr val="bg1"/>
                </a:solidFill>
                <a:latin typeface="Palatino Linotype" pitchFamily="18" charset="0"/>
                <a:cs typeface="Times New Roman" pitchFamily="18" charset="0"/>
                <a:sym typeface="Wingdings" pitchFamily="2" charset="2"/>
              </a:rPr>
              <a:t>) </a:t>
            </a:r>
            <a:r>
              <a:rPr lang="el-GR" sz="2400" dirty="0" smtClean="0">
                <a:solidFill>
                  <a:schemeClr val="bg1"/>
                </a:solidFill>
                <a:latin typeface="Palatino Linotype" pitchFamily="18" charset="0"/>
                <a:cs typeface="Times New Roman" pitchFamily="18" charset="0"/>
                <a:sym typeface="Wingdings" pitchFamily="2" charset="2"/>
              </a:rPr>
              <a:t>			</a:t>
            </a:r>
            <a:r>
              <a:rPr lang="el-GR" dirty="0" smtClean="0">
                <a:solidFill>
                  <a:schemeClr val="bg1"/>
                </a:solidFill>
                <a:latin typeface="Palatino Linotype" pitchFamily="18" charset="0"/>
                <a:cs typeface="Times New Roman" pitchFamily="18" charset="0"/>
                <a:sym typeface="Wingdings" pitchFamily="2" charset="2"/>
              </a:rPr>
              <a:t>ἄρχ</a:t>
            </a:r>
            <a:r>
              <a:rPr lang="el-GR" u="sng" dirty="0" smtClean="0">
                <a:solidFill>
                  <a:schemeClr val="bg1"/>
                </a:solidFill>
                <a:latin typeface="Palatino Linotype" pitchFamily="18" charset="0"/>
                <a:cs typeface="Times New Roman" pitchFamily="18" charset="0"/>
                <a:sym typeface="Wingdings" pitchFamily="2" charset="2"/>
              </a:rPr>
              <a:t>ου</a:t>
            </a:r>
            <a:r>
              <a:rPr lang="el-GR" dirty="0" smtClean="0">
                <a:solidFill>
                  <a:srgbClr val="FFFF00"/>
                </a:solidFill>
                <a:latin typeface="Palatino Linotype" pitchFamily="18" charset="0"/>
                <a:cs typeface="Times New Roman" pitchFamily="18" charset="0"/>
              </a:rPr>
              <a:t>σι</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err="1" smtClean="0">
                <a:solidFill>
                  <a:schemeClr val="bg1"/>
                </a:solidFill>
                <a:latin typeface="Palatino Linotype" pitchFamily="18" charset="0"/>
                <a:cs typeface="Times New Roman" pitchFamily="18" charset="0"/>
              </a:rPr>
              <a:t>Acc</a:t>
            </a:r>
            <a:r>
              <a:rPr lang="el-GR"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sym typeface="Wingdings" pitchFamily="2" charset="2"/>
              </a:rPr>
              <a:t>ἄρχοντ</a:t>
            </a:r>
            <a:r>
              <a:rPr lang="el-GR" dirty="0" smtClean="0">
                <a:solidFill>
                  <a:srgbClr val="FFFF00"/>
                </a:solidFill>
                <a:latin typeface="Palatino Linotype" pitchFamily="18" charset="0"/>
                <a:cs typeface="Times New Roman" pitchFamily="18" charset="0"/>
              </a:rPr>
              <a:t>ας </a:t>
            </a:r>
            <a:endParaRPr lang="en-US" dirty="0">
              <a:solidFill>
                <a:srgbClr val="FFFF00"/>
              </a:solidFill>
              <a:latin typeface="Palatino Linotype"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43000" y="60198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Noun</a:t>
            </a:r>
          </a:p>
          <a:p>
            <a:pPr algn="ctr">
              <a:defRPr/>
            </a:pPr>
            <a:r>
              <a:rPr lang="en-US" sz="2000" dirty="0">
                <a:solidFill>
                  <a:schemeClr val="bg1"/>
                </a:solidFill>
                <a:latin typeface="Times New Roman" pitchFamily="18" charset="0"/>
                <a:cs typeface="Times New Roman" pitchFamily="18" charset="0"/>
              </a:rPr>
              <a:t>declension of </a:t>
            </a:r>
            <a:r>
              <a:rPr lang="el-GR" sz="2000" dirty="0">
                <a:solidFill>
                  <a:srgbClr val="FFFF00"/>
                </a:solidFill>
                <a:latin typeface="Palatino Linotype" pitchFamily="18" charset="0"/>
                <a:cs typeface="Times New Roman" pitchFamily="18" charset="0"/>
              </a:rPr>
              <a:t>ἄρχων</a:t>
            </a:r>
            <a:r>
              <a:rPr lang="el-GR" sz="2000" dirty="0">
                <a:solidFill>
                  <a:schemeClr val="bg1"/>
                </a:solidFill>
                <a:latin typeface="Palatino Linotype" pitchFamily="18" charset="0"/>
                <a:cs typeface="Times New Roman" pitchFamily="18" charset="0"/>
              </a:rPr>
              <a:t> </a:t>
            </a:r>
            <a:r>
              <a:rPr lang="el-GR" sz="2000" dirty="0">
                <a:solidFill>
                  <a:srgbClr val="FFFF00"/>
                </a:solidFill>
                <a:latin typeface="Palatino Linotype" pitchFamily="18" charset="0"/>
                <a:cs typeface="Times New Roman" pitchFamily="18" charset="0"/>
              </a:rPr>
              <a:t>-οντος</a:t>
            </a:r>
            <a:r>
              <a:rPr lang="el-GR" sz="2000" dirty="0">
                <a:solidFill>
                  <a:schemeClr val="bg1"/>
                </a:solidFill>
                <a:latin typeface="Palatino Linotype" pitchFamily="18" charset="0"/>
                <a:cs typeface="Times New Roman" pitchFamily="18" charset="0"/>
              </a:rPr>
              <a:t> </a:t>
            </a:r>
            <a:r>
              <a:rPr lang="el-GR" sz="2000" dirty="0" smtClean="0">
                <a:solidFill>
                  <a:srgbClr val="FFFF00"/>
                </a:solidFill>
                <a:latin typeface="Palatino Linotype" pitchFamily="18" charset="0"/>
                <a:cs typeface="Times New Roman" pitchFamily="18" charset="0"/>
              </a:rPr>
              <a:t>ὁ</a:t>
            </a:r>
            <a:r>
              <a:rPr lang="el-GR" sz="2000" dirty="0" smtClean="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ruler</a:t>
            </a:r>
            <a:endParaRPr lang="en-US" sz="2000" dirty="0"/>
          </a:p>
        </p:txBody>
      </p:sp>
    </p:spTree>
    <p:extLst>
      <p:ext uri="{BB962C8B-B14F-4D97-AF65-F5344CB8AC3E}">
        <p14:creationId xmlns:p14="http://schemas.microsoft.com/office/powerpoint/2010/main" val="4280774563"/>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696200" cy="4876800"/>
          </a:xfrm>
        </p:spPr>
        <p:txBody>
          <a:bodyPr rtlCol="0">
            <a:normAutofit/>
          </a:bodyPr>
          <a:lstStyle/>
          <a:p>
            <a:pPr>
              <a:defRPr/>
            </a:pPr>
            <a:r>
              <a:rPr lang="en-US" sz="2400" b="1" dirty="0" smtClean="0">
                <a:solidFill>
                  <a:srgbClr val="FFFF00"/>
                </a:solidFill>
                <a:latin typeface="Times New Roman" pitchFamily="18" charset="0"/>
                <a:cs typeface="Times New Roman" pitchFamily="18" charset="0"/>
              </a:rPr>
              <a:t>VOCABULARY</a:t>
            </a:r>
            <a:r>
              <a:rPr lang="en-US" sz="2400" dirty="0" smtClean="0">
                <a:solidFill>
                  <a:schemeClr val="bg1"/>
                </a:solidFill>
                <a:latin typeface="Times New Roman" pitchFamily="18" charset="0"/>
                <a:cs typeface="Times New Roman" pitchFamily="18" charset="0"/>
              </a:rPr>
              <a:t>: Since the nominative singular displays variations in response to the sigma, nouns are listed in three parts:  </a:t>
            </a:r>
          </a:p>
          <a:p>
            <a:pPr lvl="1">
              <a:defRPr/>
            </a:pPr>
            <a:r>
              <a:rPr lang="en-US" sz="2400" dirty="0" smtClean="0">
                <a:solidFill>
                  <a:schemeClr val="bg1"/>
                </a:solidFill>
                <a:latin typeface="Times New Roman" pitchFamily="18" charset="0"/>
                <a:cs typeface="Times New Roman" pitchFamily="18" charset="0"/>
              </a:rPr>
              <a:t>The </a:t>
            </a:r>
            <a:r>
              <a:rPr lang="en-US" sz="2400" u="sng" dirty="0" smtClean="0">
                <a:solidFill>
                  <a:schemeClr val="bg1"/>
                </a:solidFill>
                <a:latin typeface="Times New Roman" pitchFamily="18" charset="0"/>
                <a:cs typeface="Times New Roman" pitchFamily="18" charset="0"/>
              </a:rPr>
              <a:t>nominative singular</a:t>
            </a:r>
            <a:r>
              <a:rPr lang="en-US" sz="2400" dirty="0" smtClean="0">
                <a:solidFill>
                  <a:schemeClr val="bg1"/>
                </a:solidFill>
                <a:latin typeface="Times New Roman" pitchFamily="18" charset="0"/>
                <a:cs typeface="Times New Roman" pitchFamily="18" charset="0"/>
              </a:rPr>
              <a:t>: so you always see exactly how this form appears. </a:t>
            </a:r>
          </a:p>
          <a:p>
            <a:pPr lvl="1">
              <a:defRPr/>
            </a:pPr>
            <a:r>
              <a:rPr lang="en-US" sz="2400" dirty="0" smtClean="0">
                <a:solidFill>
                  <a:schemeClr val="bg1"/>
                </a:solidFill>
                <a:latin typeface="Times New Roman" pitchFamily="18" charset="0"/>
                <a:cs typeface="Times New Roman" pitchFamily="18" charset="0"/>
              </a:rPr>
              <a:t>The </a:t>
            </a:r>
            <a:r>
              <a:rPr lang="en-US" sz="2400" u="sng" dirty="0" smtClean="0">
                <a:solidFill>
                  <a:schemeClr val="bg1"/>
                </a:solidFill>
                <a:latin typeface="Times New Roman" pitchFamily="18" charset="0"/>
                <a:cs typeface="Times New Roman" pitchFamily="18" charset="0"/>
              </a:rPr>
              <a:t>genitive singular</a:t>
            </a:r>
            <a:r>
              <a:rPr lang="en-US" sz="2400" dirty="0" smtClean="0">
                <a:solidFill>
                  <a:schemeClr val="bg1"/>
                </a:solidFill>
                <a:latin typeface="Times New Roman" pitchFamily="18" charset="0"/>
                <a:cs typeface="Times New Roman" pitchFamily="18" charset="0"/>
              </a:rPr>
              <a:t>: so you can see the stem (everything before the ending -</a:t>
            </a:r>
            <a:r>
              <a:rPr lang="el-GR" sz="2400" dirty="0">
                <a:solidFill>
                  <a:srgbClr val="FFFF00"/>
                </a:solidFill>
                <a:latin typeface="Palatino Linotype" pitchFamily="18" charset="0"/>
                <a:cs typeface="Times New Roman" pitchFamily="18" charset="0"/>
              </a:rPr>
              <a:t>ος</a:t>
            </a:r>
            <a:r>
              <a:rPr lang="en-US" sz="2400" dirty="0" smtClean="0">
                <a:solidFill>
                  <a:schemeClr val="bg1"/>
                </a:solidFill>
                <a:latin typeface="Times New Roman" pitchFamily="18" charset="0"/>
                <a:cs typeface="Times New Roman" pitchFamily="18" charset="0"/>
              </a:rPr>
              <a:t>) </a:t>
            </a:r>
          </a:p>
          <a:p>
            <a:pPr lvl="1">
              <a:defRPr/>
            </a:pPr>
            <a:r>
              <a:rPr lang="en-US" sz="2400" dirty="0" smtClean="0">
                <a:solidFill>
                  <a:schemeClr val="bg1"/>
                </a:solidFill>
                <a:latin typeface="Times New Roman" pitchFamily="18" charset="0"/>
                <a:cs typeface="Times New Roman" pitchFamily="18" charset="0"/>
              </a:rPr>
              <a:t>The gender: the word</a:t>
            </a:r>
            <a:r>
              <a:rPr lang="el-GR" sz="2400" dirty="0" smtClean="0">
                <a:solidFill>
                  <a:schemeClr val="bg1"/>
                </a:solidFill>
                <a:latin typeface="Times New Roman" pitchFamily="18" charset="0"/>
                <a:cs typeface="Times New Roman" pitchFamily="18" charset="0"/>
              </a:rPr>
              <a:t> </a:t>
            </a:r>
            <a:r>
              <a:rPr lang="el-GR" dirty="0" smtClean="0">
                <a:solidFill>
                  <a:srgbClr val="FFFF00"/>
                </a:solidFill>
                <a:latin typeface="Palatino Linotype" pitchFamily="18" charset="0"/>
                <a:cs typeface="Times New Roman" pitchFamily="18" charset="0"/>
              </a:rPr>
              <a:t>ὁ </a:t>
            </a:r>
            <a:r>
              <a:rPr lang="en-US" sz="2400" dirty="0" smtClean="0">
                <a:solidFill>
                  <a:schemeClr val="bg1"/>
                </a:solidFill>
                <a:latin typeface="Times New Roman" pitchFamily="18" charset="0"/>
                <a:cs typeface="Times New Roman" pitchFamily="18" charset="0"/>
              </a:rPr>
              <a:t>indicates that these nouns are masculine.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a:solidFill>
                  <a:srgbClr val="FFFF00"/>
                </a:solidFill>
                <a:latin typeface="Times New Roman" pitchFamily="18" charset="0"/>
                <a:cs typeface="Times New Roman" pitchFamily="18" charset="0"/>
              </a:rPr>
              <a:t>Examples of Vocabulary entries </a:t>
            </a:r>
            <a:endParaRPr lang="en-US" sz="28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ἄρχων</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ἄρχοντ</a:t>
            </a:r>
            <a:r>
              <a:rPr lang="el-GR" sz="2400" u="sng" dirty="0" smtClean="0">
                <a:solidFill>
                  <a:srgbClr val="FFFF00"/>
                </a:solidFill>
                <a:latin typeface="Palatino Linotype" pitchFamily="18" charset="0"/>
                <a:cs typeface="Times New Roman" pitchFamily="18" charset="0"/>
              </a:rPr>
              <a:t>ος</a:t>
            </a:r>
            <a:r>
              <a:rPr lang="el-GR" sz="2400" dirty="0" smtClean="0">
                <a:solidFill>
                  <a:srgbClr val="FFFF00"/>
                </a:solidFill>
                <a:latin typeface="Palatino Linotype" pitchFamily="18" charset="0"/>
                <a:cs typeface="Times New Roman" pitchFamily="18" charset="0"/>
              </a:rPr>
              <a:t> ὁ </a:t>
            </a:r>
            <a:r>
              <a:rPr lang="en-US" sz="2400" dirty="0" smtClean="0">
                <a:solidFill>
                  <a:schemeClr val="bg1"/>
                </a:solidFill>
                <a:latin typeface="Times New Roman" pitchFamily="18" charset="0"/>
                <a:cs typeface="Times New Roman" pitchFamily="18" charset="0"/>
              </a:rPr>
              <a:t>ruler  </a:t>
            </a:r>
          </a:p>
          <a:p>
            <a:pPr>
              <a:defRPr/>
            </a:pPr>
            <a:r>
              <a:rPr lang="el-GR" sz="2400" dirty="0" smtClean="0">
                <a:solidFill>
                  <a:srgbClr val="FFFF00"/>
                </a:solidFill>
                <a:latin typeface="Palatino Linotype" pitchFamily="18" charset="0"/>
                <a:cs typeface="Times New Roman" pitchFamily="18" charset="0"/>
              </a:rPr>
              <a:t>δαίμων</a:t>
            </a:r>
            <a:r>
              <a:rPr lang="el-GR" sz="2400" dirty="0">
                <a:solidFill>
                  <a:schemeClr val="bg1"/>
                </a:solidFill>
                <a:latin typeface="Times New Roman" pitchFamily="18" charset="0"/>
                <a:cs typeface="Times New Roman" pitchFamily="18" charset="0"/>
              </a:rPr>
              <a:t>,</a:t>
            </a:r>
            <a:r>
              <a:rPr lang="el-GR" sz="2400" dirty="0">
                <a:solidFill>
                  <a:srgbClr val="FFFF00"/>
                </a:solidFill>
                <a:latin typeface="Palatino Linotype" pitchFamily="18" charset="0"/>
                <a:cs typeface="Times New Roman" pitchFamily="18" charset="0"/>
              </a:rPr>
              <a:t> </a:t>
            </a:r>
            <a:r>
              <a:rPr lang="el-GR" sz="2400" dirty="0" smtClean="0">
                <a:solidFill>
                  <a:srgbClr val="FFFF00"/>
                </a:solidFill>
                <a:latin typeface="Palatino Linotype" pitchFamily="18" charset="0"/>
                <a:cs typeface="Times New Roman" pitchFamily="18" charset="0"/>
              </a:rPr>
              <a:t>δαίμον</a:t>
            </a:r>
            <a:r>
              <a:rPr lang="el-GR" sz="2400" u="sng" dirty="0" smtClean="0">
                <a:solidFill>
                  <a:srgbClr val="FFFF00"/>
                </a:solidFill>
                <a:latin typeface="Palatino Linotype" pitchFamily="18" charset="0"/>
                <a:cs typeface="Times New Roman" pitchFamily="18" charset="0"/>
              </a:rPr>
              <a:t>ος</a:t>
            </a:r>
            <a:r>
              <a:rPr lang="el-GR" sz="2400" dirty="0" smtClean="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ὁ </a:t>
            </a:r>
            <a:r>
              <a:rPr lang="en-US" sz="2400" dirty="0" smtClean="0">
                <a:solidFill>
                  <a:schemeClr val="bg1"/>
                </a:solidFill>
                <a:latin typeface="Times New Roman" pitchFamily="18" charset="0"/>
                <a:cs typeface="Times New Roman" pitchFamily="18" charset="0"/>
              </a:rPr>
              <a:t>divinity </a:t>
            </a:r>
          </a:p>
          <a:p>
            <a:pPr>
              <a:defRPr/>
            </a:pPr>
            <a:r>
              <a:rPr lang="el-GR" sz="2400" dirty="0" smtClean="0">
                <a:solidFill>
                  <a:srgbClr val="FFFF00"/>
                </a:solidFill>
                <a:latin typeface="Palatino Linotype" pitchFamily="18" charset="0"/>
                <a:cs typeface="Times New Roman" pitchFamily="18" charset="0"/>
              </a:rPr>
              <a:t>παῖς</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παιδ</a:t>
            </a:r>
            <a:r>
              <a:rPr lang="el-GR" sz="2400" u="sng" dirty="0" smtClean="0">
                <a:solidFill>
                  <a:srgbClr val="FFFF00"/>
                </a:solidFill>
                <a:latin typeface="Palatino Linotype" pitchFamily="18" charset="0"/>
                <a:cs typeface="Times New Roman" pitchFamily="18" charset="0"/>
              </a:rPr>
              <a:t>ός</a:t>
            </a:r>
            <a:r>
              <a:rPr lang="el-GR" sz="2400" dirty="0" smtClean="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ὁ </a:t>
            </a:r>
            <a:r>
              <a:rPr lang="en-US" sz="2400" dirty="0" smtClean="0">
                <a:solidFill>
                  <a:schemeClr val="bg1"/>
                </a:solidFill>
                <a:latin typeface="Times New Roman" pitchFamily="18" charset="0"/>
                <a:cs typeface="Times New Roman" pitchFamily="18" charset="0"/>
              </a:rPr>
              <a:t>child </a:t>
            </a:r>
            <a:endParaRPr lang="en-US" sz="2400" dirty="0">
              <a:solidFill>
                <a:schemeClr val="bg1"/>
              </a:solidFill>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3820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Building a Greek Noun</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Why does the word </a:t>
            </a:r>
            <a:r>
              <a:rPr lang="el-GR" sz="2400" dirty="0">
                <a:solidFill>
                  <a:srgbClr val="FFFF00"/>
                </a:solidFill>
                <a:latin typeface="Palatino Linotype" pitchFamily="18" charset="0"/>
                <a:cs typeface="Times New Roman" pitchFamily="18" charset="0"/>
              </a:rPr>
              <a:t>ὁ </a:t>
            </a:r>
            <a:r>
              <a:rPr lang="en-US" sz="2400" dirty="0" smtClean="0">
                <a:solidFill>
                  <a:schemeClr val="bg1"/>
                </a:solidFill>
                <a:latin typeface="Times New Roman" pitchFamily="18" charset="0"/>
                <a:cs typeface="Times New Roman" pitchFamily="18" charset="0"/>
              </a:rPr>
              <a:t>indicate the noun is </a:t>
            </a:r>
            <a:r>
              <a:rPr lang="en-US" sz="2400" dirty="0" smtClean="0">
                <a:solidFill>
                  <a:srgbClr val="FFFF00"/>
                </a:solidFill>
                <a:latin typeface="Times New Roman" pitchFamily="18" charset="0"/>
                <a:cs typeface="Times New Roman" pitchFamily="18" charset="0"/>
              </a:rPr>
              <a:t>masculine</a:t>
            </a:r>
            <a:r>
              <a:rPr lang="en-US" sz="2400" dirty="0" smtClean="0">
                <a:solidFill>
                  <a:schemeClr val="bg1"/>
                </a:solidFill>
                <a:latin typeface="Times New Roman" pitchFamily="18" charset="0"/>
                <a:cs typeface="Times New Roman" pitchFamily="18" charset="0"/>
              </a:rPr>
              <a:t> in </a:t>
            </a:r>
            <a:r>
              <a:rPr lang="en-US" sz="2400" dirty="0" smtClean="0">
                <a:solidFill>
                  <a:srgbClr val="FFFF00"/>
                </a:solidFill>
                <a:latin typeface="Times New Roman" pitchFamily="18" charset="0"/>
                <a:cs typeface="Times New Roman" pitchFamily="18" charset="0"/>
              </a:rPr>
              <a:t>gender</a:t>
            </a:r>
            <a:r>
              <a:rPr lang="en-US" sz="2400" dirty="0" smtClean="0">
                <a:solidFill>
                  <a:schemeClr val="bg1"/>
                </a:solidFill>
                <a:latin typeface="Times New Roman" pitchFamily="18" charset="0"/>
                <a:cs typeface="Times New Roman" pitchFamily="18" charset="0"/>
              </a:rPr>
              <a:t>? </a:t>
            </a:r>
            <a:endParaRPr lang="en-US" sz="2400" dirty="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This is the word “the” in Greek. </a:t>
            </a:r>
          </a:p>
          <a:p>
            <a:pPr>
              <a:defRPr/>
            </a:pPr>
            <a:r>
              <a:rPr lang="en-US" sz="2400" dirty="0" smtClean="0">
                <a:solidFill>
                  <a:schemeClr val="bg1"/>
                </a:solidFill>
                <a:latin typeface="Times New Roman" pitchFamily="18" charset="0"/>
                <a:cs typeface="Times New Roman" pitchFamily="18" charset="0"/>
              </a:rPr>
              <a:t>More specifically, it is the “</a:t>
            </a:r>
            <a:r>
              <a:rPr lang="en-US" sz="2400" dirty="0" smtClean="0">
                <a:solidFill>
                  <a:srgbClr val="FFFF00"/>
                </a:solidFill>
                <a:latin typeface="Times New Roman" pitchFamily="18" charset="0"/>
                <a:cs typeface="Times New Roman" pitchFamily="18" charset="0"/>
              </a:rPr>
              <a:t>definite article</a:t>
            </a:r>
            <a:r>
              <a:rPr lang="en-US" sz="2400" dirty="0" smtClean="0">
                <a:solidFill>
                  <a:schemeClr val="bg1"/>
                </a:solidFill>
                <a:latin typeface="Times New Roman" pitchFamily="18" charset="0"/>
                <a:cs typeface="Times New Roman" pitchFamily="18" charset="0"/>
              </a:rPr>
              <a:t>.” </a:t>
            </a:r>
          </a:p>
          <a:p>
            <a:pPr marL="0" indent="0">
              <a:buNone/>
              <a:defRPr/>
            </a:pPr>
            <a:endParaRPr lang="en-US" dirty="0">
              <a:solidFill>
                <a:srgbClr val="FFFF00"/>
              </a:solidFill>
              <a:latin typeface="Palatino Linotype" pitchFamily="18" charset="0"/>
              <a:cs typeface="Times New Roman" pitchFamily="18" charset="0"/>
            </a:endParaRPr>
          </a:p>
          <a:p>
            <a:pPr>
              <a:defRPr/>
            </a:pPr>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7621108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3820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Building a Greek Noun</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The </a:t>
            </a:r>
            <a:r>
              <a:rPr lang="en-US" sz="2400" dirty="0" smtClean="0">
                <a:solidFill>
                  <a:srgbClr val="FFFF00"/>
                </a:solidFill>
                <a:latin typeface="Times New Roman" pitchFamily="18" charset="0"/>
                <a:cs typeface="Times New Roman" pitchFamily="18" charset="0"/>
              </a:rPr>
              <a:t>definite article </a:t>
            </a:r>
            <a:r>
              <a:rPr lang="en-US" sz="2400" dirty="0" smtClean="0">
                <a:solidFill>
                  <a:schemeClr val="bg1"/>
                </a:solidFill>
                <a:latin typeface="Times New Roman" pitchFamily="18" charset="0"/>
                <a:cs typeface="Times New Roman" pitchFamily="18" charset="0"/>
              </a:rPr>
              <a:t>is far and away the most common word in Greek (making up about 10% of Greek texts all by itself), so it is essential to understanding Greek. </a:t>
            </a:r>
          </a:p>
          <a:p>
            <a:pPr>
              <a:defRPr/>
            </a:pPr>
            <a:r>
              <a:rPr lang="en-US" sz="2400" dirty="0">
                <a:solidFill>
                  <a:schemeClr val="bg1"/>
                </a:solidFill>
                <a:latin typeface="Times New Roman" pitchFamily="18" charset="0"/>
                <a:cs typeface="Times New Roman" pitchFamily="18" charset="0"/>
              </a:rPr>
              <a:t>Like nouns, the definite article in Greek has gender, number and case. </a:t>
            </a:r>
            <a:r>
              <a:rPr lang="en-US" sz="2400" dirty="0" smtClean="0">
                <a:solidFill>
                  <a:schemeClr val="bg1"/>
                </a:solidFill>
                <a:latin typeface="Times New Roman" pitchFamily="18" charset="0"/>
                <a:cs typeface="Times New Roman" pitchFamily="18" charset="0"/>
              </a:rPr>
              <a:t>Also like </a:t>
            </a:r>
            <a:r>
              <a:rPr lang="en-US" sz="2400" dirty="0">
                <a:solidFill>
                  <a:schemeClr val="bg1"/>
                </a:solidFill>
                <a:latin typeface="Times New Roman" pitchFamily="18" charset="0"/>
                <a:cs typeface="Times New Roman" pitchFamily="18" charset="0"/>
              </a:rPr>
              <a:t>nouns, then, it needs eight forms to cover the two numbers (singular and plural) and four cases (nominative, genitive, dative, accusative). </a:t>
            </a:r>
            <a:endParaRPr lang="en-US" sz="2400" b="1" dirty="0" smtClean="0">
              <a:solidFill>
                <a:schemeClr val="bg1"/>
              </a:solidFill>
              <a:latin typeface="Times New Roman" pitchFamily="18" charset="0"/>
              <a:cs typeface="Times New Roman" pitchFamily="18" charset="0"/>
            </a:endParaRPr>
          </a:p>
          <a:p>
            <a:pPr marL="0" indent="0">
              <a:buNone/>
              <a:defRPr/>
            </a:pPr>
            <a:endParaRPr lang="en-US" dirty="0">
              <a:solidFill>
                <a:srgbClr val="FFFF00"/>
              </a:solidFill>
              <a:latin typeface="Palatino Linotype" pitchFamily="18" charset="0"/>
              <a:cs typeface="Times New Roman" pitchFamily="18" charset="0"/>
            </a:endParaRPr>
          </a:p>
          <a:p>
            <a:pPr>
              <a:defRPr/>
            </a:pPr>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244812692"/>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sz="half" idx="1"/>
          </p:nvPr>
        </p:nvSpPr>
        <p:spPr/>
        <p:txBody>
          <a:bodyPr>
            <a:normAutofit/>
          </a:bodyPr>
          <a:lstStyle/>
          <a:p>
            <a:pPr marL="0" indent="0" algn="ctr">
              <a:buNone/>
            </a:pPr>
            <a:r>
              <a:rPr lang="en-US" u="sng" dirty="0" smtClean="0">
                <a:solidFill>
                  <a:schemeClr val="bg1"/>
                </a:solidFill>
                <a:latin typeface="Palatino Linotype" pitchFamily="18" charset="0"/>
                <a:cs typeface="Times New Roman" pitchFamily="18" charset="0"/>
              </a:rPr>
              <a:t>Singular </a:t>
            </a:r>
          </a:p>
          <a:p>
            <a:pPr marL="0" indent="0" algn="ctr">
              <a:buNone/>
            </a:pPr>
            <a:endParaRPr lang="en-US" dirty="0" smtClean="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Nom</a:t>
            </a:r>
            <a:r>
              <a:rPr lang="el-GR" dirty="0" smtClean="0">
                <a:solidFill>
                  <a:schemeClr val="bg1"/>
                </a:solidFill>
                <a:latin typeface="Palatino Linotype" pitchFamily="18" charset="0"/>
                <a:cs typeface="Times New Roman" pitchFamily="18" charset="0"/>
              </a:rPr>
              <a:t>. </a:t>
            </a:r>
            <a:r>
              <a:rPr lang="en-US" sz="2400" dirty="0">
                <a:solidFill>
                  <a:schemeClr val="bg1"/>
                </a:solidFill>
                <a:latin typeface="Palatino Linotype" pitchFamily="18" charset="0"/>
                <a:cs typeface="Times New Roman" pitchFamily="18" charset="0"/>
              </a:rPr>
              <a:t>	</a:t>
            </a:r>
            <a:r>
              <a:rPr lang="el-GR" dirty="0" smtClean="0">
                <a:solidFill>
                  <a:srgbClr val="FFFF00"/>
                </a:solidFill>
                <a:latin typeface="Palatino Linotype" pitchFamily="18" charset="0"/>
                <a:cs typeface="Times New Roman" pitchFamily="18" charset="0"/>
              </a:rPr>
              <a:t>ὁ </a:t>
            </a:r>
            <a:endParaRPr lang="en-US" dirty="0" smtClean="0">
              <a:solidFill>
                <a:srgbClr val="FFFF00"/>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Gen</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a:t>
            </a:r>
            <a:r>
              <a:rPr lang="el-GR" dirty="0" smtClean="0">
                <a:solidFill>
                  <a:srgbClr val="FFFF00"/>
                </a:solidFill>
                <a:latin typeface="Palatino Linotype" pitchFamily="18" charset="0"/>
                <a:cs typeface="Times New Roman" pitchFamily="18" charset="0"/>
              </a:rPr>
              <a:t>τοῦ</a:t>
            </a:r>
            <a:endParaRPr lang="en-US" dirty="0" smtClean="0">
              <a:solidFill>
                <a:srgbClr val="FFFF00"/>
              </a:solidFill>
              <a:latin typeface="Palatino Linotype" pitchFamily="18" charset="0"/>
              <a:cs typeface="Times New Roman" pitchFamily="18" charset="0"/>
            </a:endParaRPr>
          </a:p>
          <a:p>
            <a:r>
              <a:rPr lang="en-US" dirty="0" err="1" smtClean="0">
                <a:solidFill>
                  <a:schemeClr val="bg1"/>
                </a:solidFill>
                <a:latin typeface="Palatino Linotype" pitchFamily="18" charset="0"/>
                <a:cs typeface="Times New Roman" pitchFamily="18" charset="0"/>
              </a:rPr>
              <a:t>Dat</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a:t>
            </a:r>
            <a:r>
              <a:rPr lang="el-GR" dirty="0" smtClean="0">
                <a:solidFill>
                  <a:srgbClr val="FFFF00"/>
                </a:solidFill>
                <a:latin typeface="Palatino Linotype" pitchFamily="18" charset="0"/>
                <a:cs typeface="Times New Roman" pitchFamily="18" charset="0"/>
              </a:rPr>
              <a:t>τῷ</a:t>
            </a:r>
            <a:endParaRPr lang="en-US" dirty="0" smtClean="0">
              <a:solidFill>
                <a:srgbClr val="FFFF00"/>
              </a:solidFill>
              <a:latin typeface="Palatino Linotype" pitchFamily="18" charset="0"/>
              <a:cs typeface="Times New Roman" pitchFamily="18" charset="0"/>
            </a:endParaRPr>
          </a:p>
          <a:p>
            <a:r>
              <a:rPr lang="en-US" dirty="0" err="1" smtClean="0">
                <a:solidFill>
                  <a:schemeClr val="bg1"/>
                </a:solidFill>
                <a:latin typeface="Palatino Linotype" pitchFamily="18" charset="0"/>
                <a:cs typeface="Times New Roman" pitchFamily="18" charset="0"/>
              </a:rPr>
              <a:t>Acc</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a:t>
            </a:r>
            <a:r>
              <a:rPr lang="el-GR" dirty="0" smtClean="0">
                <a:solidFill>
                  <a:srgbClr val="FFFF00"/>
                </a:solidFill>
                <a:latin typeface="Palatino Linotype" pitchFamily="18" charset="0"/>
                <a:cs typeface="Times New Roman" pitchFamily="18" charset="0"/>
              </a:rPr>
              <a:t>τόν</a:t>
            </a:r>
            <a:endParaRPr lang="en-US" dirty="0" smtClean="0">
              <a:solidFill>
                <a:srgbClr val="FFFF00"/>
              </a:solidFill>
              <a:latin typeface="Palatino Linotype"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p:txBody>
      </p:sp>
      <p:sp>
        <p:nvSpPr>
          <p:cNvPr id="4" name="Content Placeholder 3"/>
          <p:cNvSpPr>
            <a:spLocks noGrp="1"/>
          </p:cNvSpPr>
          <p:nvPr>
            <p:ph sz="half" idx="2"/>
          </p:nvPr>
        </p:nvSpPr>
        <p:spPr/>
        <p:txBody>
          <a:bodyPr>
            <a:normAutofit/>
          </a:bodyPr>
          <a:lstStyle/>
          <a:p>
            <a:pPr marL="0" indent="0" algn="ctr">
              <a:buNone/>
            </a:pPr>
            <a:r>
              <a:rPr lang="en-US" u="sng" dirty="0" smtClean="0">
                <a:solidFill>
                  <a:schemeClr val="bg1"/>
                </a:solidFill>
                <a:latin typeface="Palatino Linotype" pitchFamily="18" charset="0"/>
                <a:cs typeface="Times New Roman" pitchFamily="18" charset="0"/>
              </a:rPr>
              <a:t>Plural</a:t>
            </a:r>
            <a:endParaRPr lang="en-US" u="sng" dirty="0">
              <a:solidFill>
                <a:schemeClr val="bg1"/>
              </a:solidFill>
              <a:latin typeface="Palatino Linotype" pitchFamily="18" charset="0"/>
              <a:cs typeface="Times New Roman" pitchFamily="18" charset="0"/>
            </a:endParaRPr>
          </a:p>
          <a:p>
            <a:pPr marL="0" indent="0" algn="ctr">
              <a:buNone/>
            </a:pPr>
            <a:endParaRPr lang="en-US" dirty="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Nom</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a:t>
            </a:r>
            <a:r>
              <a:rPr lang="el-GR" dirty="0" smtClean="0">
                <a:solidFill>
                  <a:srgbClr val="FFFF00"/>
                </a:solidFill>
                <a:latin typeface="Palatino Linotype" pitchFamily="18" charset="0"/>
                <a:cs typeface="Times New Roman" pitchFamily="18" charset="0"/>
              </a:rPr>
              <a:t>οἱ</a:t>
            </a:r>
            <a:endParaRPr lang="en-US" dirty="0">
              <a:solidFill>
                <a:srgbClr val="FFFF00"/>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Gen</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	</a:t>
            </a:r>
            <a:r>
              <a:rPr lang="el-GR" dirty="0" smtClean="0">
                <a:solidFill>
                  <a:srgbClr val="FFFF00"/>
                </a:solidFill>
                <a:latin typeface="Palatino Linotype" pitchFamily="18" charset="0"/>
                <a:cs typeface="Times New Roman" pitchFamily="18" charset="0"/>
              </a:rPr>
              <a:t>τῶν</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err="1" smtClean="0">
                <a:solidFill>
                  <a:schemeClr val="bg1"/>
                </a:solidFill>
                <a:latin typeface="Palatino Linotype" pitchFamily="18" charset="0"/>
                <a:cs typeface="Times New Roman" pitchFamily="18" charset="0"/>
              </a:rPr>
              <a:t>Dat</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sz="2400" dirty="0">
                <a:solidFill>
                  <a:schemeClr val="bg1"/>
                </a:solidFill>
                <a:latin typeface="Palatino Linotype" pitchFamily="18" charset="0"/>
                <a:cs typeface="Times New Roman" pitchFamily="18" charset="0"/>
              </a:rPr>
              <a:t>	</a:t>
            </a:r>
            <a:r>
              <a:rPr lang="el-GR" dirty="0">
                <a:solidFill>
                  <a:srgbClr val="FFFF00"/>
                </a:solidFill>
                <a:latin typeface="Palatino Linotype" pitchFamily="18" charset="0"/>
                <a:cs typeface="Times New Roman" pitchFamily="18" charset="0"/>
              </a:rPr>
              <a:t>τ</a:t>
            </a:r>
            <a:r>
              <a:rPr lang="el-GR" dirty="0" smtClean="0">
                <a:solidFill>
                  <a:srgbClr val="FFFF00"/>
                </a:solidFill>
                <a:latin typeface="Palatino Linotype" pitchFamily="18" charset="0"/>
                <a:cs typeface="Times New Roman" pitchFamily="18" charset="0"/>
              </a:rPr>
              <a:t>οῖς </a:t>
            </a:r>
            <a:endParaRPr lang="en-US" dirty="0">
              <a:solidFill>
                <a:srgbClr val="FFFF00"/>
              </a:solidFill>
              <a:latin typeface="Palatino Linotype" pitchFamily="18" charset="0"/>
              <a:cs typeface="Times New Roman" pitchFamily="18" charset="0"/>
            </a:endParaRPr>
          </a:p>
          <a:p>
            <a:r>
              <a:rPr lang="en-US" dirty="0" err="1" smtClean="0">
                <a:solidFill>
                  <a:schemeClr val="bg1"/>
                </a:solidFill>
                <a:latin typeface="Palatino Linotype" pitchFamily="18" charset="0"/>
                <a:cs typeface="Times New Roman" pitchFamily="18" charset="0"/>
              </a:rPr>
              <a:t>Acc</a:t>
            </a:r>
            <a:r>
              <a:rPr lang="el-GR" dirty="0" smtClean="0">
                <a:solidFill>
                  <a:schemeClr val="bg1"/>
                </a:solidFill>
                <a:latin typeface="Palatino Linotype" pitchFamily="18" charset="0"/>
                <a:cs typeface="Times New Roman" pitchFamily="18" charset="0"/>
              </a:rPr>
              <a:t>. 	</a:t>
            </a:r>
            <a:r>
              <a:rPr lang="el-GR" dirty="0" smtClean="0">
                <a:solidFill>
                  <a:srgbClr val="FFFF00"/>
                </a:solidFill>
                <a:latin typeface="Palatino Linotype" pitchFamily="18" charset="0"/>
                <a:cs typeface="Times New Roman" pitchFamily="18" charset="0"/>
              </a:rPr>
              <a:t>τούς </a:t>
            </a:r>
            <a:endParaRPr lang="en-US" dirty="0">
              <a:solidFill>
                <a:srgbClr val="FFFF00"/>
              </a:solidFill>
              <a:latin typeface="Palatino Linotype"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43000" y="60198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Noun</a:t>
            </a:r>
          </a:p>
          <a:p>
            <a:pPr algn="ctr">
              <a:defRPr/>
            </a:pPr>
            <a:r>
              <a:rPr lang="en-US" sz="2000" dirty="0">
                <a:solidFill>
                  <a:schemeClr val="bg1"/>
                </a:solidFill>
                <a:latin typeface="Times New Roman" pitchFamily="18" charset="0"/>
                <a:cs typeface="Times New Roman" pitchFamily="18" charset="0"/>
              </a:rPr>
              <a:t>The </a:t>
            </a:r>
            <a:r>
              <a:rPr lang="en-US" sz="2000" dirty="0" smtClean="0">
                <a:solidFill>
                  <a:schemeClr val="bg1"/>
                </a:solidFill>
                <a:latin typeface="Times New Roman" pitchFamily="18" charset="0"/>
                <a:cs typeface="Times New Roman" pitchFamily="18" charset="0"/>
              </a:rPr>
              <a:t>masculine definite article</a:t>
            </a:r>
            <a:endParaRPr lang="en-US" sz="2000" dirty="0"/>
          </a:p>
        </p:txBody>
      </p:sp>
    </p:spTree>
    <p:extLst>
      <p:ext uri="{BB962C8B-B14F-4D97-AF65-F5344CB8AC3E}">
        <p14:creationId xmlns:p14="http://schemas.microsoft.com/office/powerpoint/2010/main" val="142425512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6705600" cy="4876800"/>
          </a:xfrm>
        </p:spPr>
        <p:txBody>
          <a:bodyPr rtlCol="0">
            <a:normAutofit/>
          </a:bodyPr>
          <a:lstStyle/>
          <a:p>
            <a:pPr marL="0" indent="0">
              <a:buNone/>
              <a:defRPr/>
            </a:pPr>
            <a:r>
              <a:rPr lang="en-US" sz="2800" b="1" dirty="0">
                <a:solidFill>
                  <a:srgbClr val="FFFF00"/>
                </a:solidFill>
                <a:latin typeface="Times New Roman" pitchFamily="18" charset="0"/>
                <a:cs typeface="Times New Roman" pitchFamily="18" charset="0"/>
              </a:rPr>
              <a:t>Building a Greek Noun</a:t>
            </a:r>
            <a:endParaRPr lang="en-US" sz="2800" dirty="0">
              <a:solidFill>
                <a:schemeClr val="bg1"/>
              </a:solidFill>
              <a:latin typeface="Times New Roman" pitchFamily="18" charset="0"/>
              <a:cs typeface="Times New Roman" pitchFamily="18" charset="0"/>
            </a:endParaRPr>
          </a:p>
          <a:p>
            <a:pPr>
              <a:defRPr/>
            </a:pPr>
            <a:r>
              <a:rPr lang="en-US" sz="2400" dirty="0" smtClean="0">
                <a:solidFill>
                  <a:schemeClr val="bg1"/>
                </a:solidFill>
                <a:latin typeface="Times New Roman" pitchFamily="18" charset="0"/>
                <a:cs typeface="Times New Roman" pitchFamily="18" charset="0"/>
              </a:rPr>
              <a:t>Like </a:t>
            </a:r>
            <a:r>
              <a:rPr lang="en-US" sz="2400" dirty="0">
                <a:solidFill>
                  <a:schemeClr val="bg1"/>
                </a:solidFill>
                <a:latin typeface="Times New Roman" pitchFamily="18" charset="0"/>
                <a:cs typeface="Times New Roman" pitchFamily="18" charset="0"/>
              </a:rPr>
              <a:t>nouns, the definite article in Greek has </a:t>
            </a:r>
            <a:r>
              <a:rPr lang="en-US" sz="2400" u="sng" dirty="0">
                <a:solidFill>
                  <a:schemeClr val="bg1"/>
                </a:solidFill>
                <a:latin typeface="Times New Roman" pitchFamily="18" charset="0"/>
                <a:cs typeface="Times New Roman" pitchFamily="18" charset="0"/>
              </a:rPr>
              <a:t>gender</a:t>
            </a:r>
            <a:r>
              <a:rPr lang="en-US" sz="2400" dirty="0">
                <a:solidFill>
                  <a:schemeClr val="bg1"/>
                </a:solidFill>
                <a:latin typeface="Times New Roman" pitchFamily="18" charset="0"/>
                <a:cs typeface="Times New Roman" pitchFamily="18" charset="0"/>
              </a:rPr>
              <a:t>, </a:t>
            </a:r>
            <a:r>
              <a:rPr lang="en-US" sz="2400" u="sng" dirty="0">
                <a:solidFill>
                  <a:schemeClr val="bg1"/>
                </a:solidFill>
                <a:latin typeface="Times New Roman" pitchFamily="18" charset="0"/>
                <a:cs typeface="Times New Roman" pitchFamily="18" charset="0"/>
              </a:rPr>
              <a:t>number</a:t>
            </a:r>
            <a:r>
              <a:rPr lang="en-US" sz="2400" dirty="0">
                <a:solidFill>
                  <a:schemeClr val="bg1"/>
                </a:solidFill>
                <a:latin typeface="Times New Roman" pitchFamily="18" charset="0"/>
                <a:cs typeface="Times New Roman" pitchFamily="18" charset="0"/>
              </a:rPr>
              <a:t> and </a:t>
            </a:r>
            <a:r>
              <a:rPr lang="en-US" sz="2400" u="sng" dirty="0">
                <a:solidFill>
                  <a:schemeClr val="bg1"/>
                </a:solidFill>
                <a:latin typeface="Times New Roman" pitchFamily="18" charset="0"/>
                <a:cs typeface="Times New Roman" pitchFamily="18" charset="0"/>
              </a:rPr>
              <a:t>case</a:t>
            </a:r>
            <a:r>
              <a:rPr lang="en-US" sz="2400" dirty="0">
                <a:solidFill>
                  <a:schemeClr val="bg1"/>
                </a:solidFill>
                <a:latin typeface="Times New Roman" pitchFamily="18" charset="0"/>
                <a:cs typeface="Times New Roman" pitchFamily="18" charset="0"/>
              </a:rPr>
              <a:t>. </a:t>
            </a:r>
            <a:endParaRPr lang="en-US" sz="2400" dirty="0" smtClean="0">
              <a:solidFill>
                <a:schemeClr val="bg1"/>
              </a:solidFill>
              <a:latin typeface="Times New Roman" pitchFamily="18" charset="0"/>
              <a:cs typeface="Times New Roman" pitchFamily="18" charset="0"/>
            </a:endParaRPr>
          </a:p>
          <a:p>
            <a:pPr marL="342900" lvl="2" indent="-342900">
              <a:defRPr/>
            </a:pPr>
            <a:r>
              <a:rPr lang="en-US" dirty="0">
                <a:solidFill>
                  <a:schemeClr val="bg1"/>
                </a:solidFill>
                <a:latin typeface="Times New Roman" pitchFamily="18" charset="0"/>
                <a:cs typeface="Times New Roman" pitchFamily="18" charset="0"/>
              </a:rPr>
              <a:t>The noun and the definite article must parse the same: they must be the same in </a:t>
            </a:r>
            <a:r>
              <a:rPr lang="en-US" u="sng" dirty="0">
                <a:solidFill>
                  <a:schemeClr val="bg1"/>
                </a:solidFill>
                <a:latin typeface="Times New Roman" pitchFamily="18" charset="0"/>
                <a:cs typeface="Times New Roman" pitchFamily="18" charset="0"/>
              </a:rPr>
              <a:t>gender</a:t>
            </a:r>
            <a:r>
              <a:rPr lang="en-US" dirty="0">
                <a:solidFill>
                  <a:schemeClr val="bg1"/>
                </a:solidFill>
                <a:latin typeface="Times New Roman" pitchFamily="18" charset="0"/>
                <a:cs typeface="Times New Roman" pitchFamily="18" charset="0"/>
              </a:rPr>
              <a:t>, </a:t>
            </a:r>
            <a:r>
              <a:rPr lang="en-US" u="sng" dirty="0">
                <a:solidFill>
                  <a:schemeClr val="bg1"/>
                </a:solidFill>
                <a:latin typeface="Times New Roman" pitchFamily="18" charset="0"/>
                <a:cs typeface="Times New Roman" pitchFamily="18" charset="0"/>
              </a:rPr>
              <a:t>number</a:t>
            </a:r>
            <a:r>
              <a:rPr lang="en-US" dirty="0">
                <a:solidFill>
                  <a:schemeClr val="bg1"/>
                </a:solidFill>
                <a:latin typeface="Times New Roman" pitchFamily="18" charset="0"/>
                <a:cs typeface="Times New Roman" pitchFamily="18" charset="0"/>
              </a:rPr>
              <a:t> and </a:t>
            </a:r>
            <a:r>
              <a:rPr lang="en-US" u="sng" dirty="0">
                <a:solidFill>
                  <a:schemeClr val="bg1"/>
                </a:solidFill>
                <a:latin typeface="Times New Roman" pitchFamily="18" charset="0"/>
                <a:cs typeface="Times New Roman" pitchFamily="18" charset="0"/>
              </a:rPr>
              <a:t>case</a:t>
            </a:r>
            <a:r>
              <a:rPr lang="en-US" dirty="0">
                <a:solidFill>
                  <a:schemeClr val="bg1"/>
                </a:solidFill>
                <a:latin typeface="Times New Roman" pitchFamily="18" charset="0"/>
                <a:cs typeface="Times New Roman" pitchFamily="18" charset="0"/>
              </a:rPr>
              <a:t>. </a:t>
            </a:r>
          </a:p>
          <a:p>
            <a:pPr>
              <a:defRPr/>
            </a:pPr>
            <a:r>
              <a:rPr lang="en-US" sz="2400" dirty="0" smtClean="0">
                <a:solidFill>
                  <a:schemeClr val="bg1"/>
                </a:solidFill>
                <a:latin typeface="Times New Roman" pitchFamily="18" charset="0"/>
                <a:cs typeface="Times New Roman" pitchFamily="18" charset="0"/>
              </a:rPr>
              <a:t>Most often, Greek includes the definite article, even when English does not (e.g., with proper names). Unless there is some reason to omit it, expect that the definite article will be present. </a:t>
            </a:r>
          </a:p>
        </p:txBody>
      </p:sp>
    </p:spTree>
    <p:extLst>
      <p:ext uri="{BB962C8B-B14F-4D97-AF65-F5344CB8AC3E}">
        <p14:creationId xmlns:p14="http://schemas.microsoft.com/office/powerpoint/2010/main" val="2896746696"/>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sz="half" idx="1"/>
          </p:nvPr>
        </p:nvSpPr>
        <p:spPr/>
        <p:txBody>
          <a:bodyPr>
            <a:normAutofit/>
          </a:bodyPr>
          <a:lstStyle/>
          <a:p>
            <a:pPr marL="0" indent="0" algn="ctr">
              <a:buNone/>
            </a:pPr>
            <a:r>
              <a:rPr lang="en-US" u="sng" dirty="0" smtClean="0">
                <a:solidFill>
                  <a:schemeClr val="bg1"/>
                </a:solidFill>
                <a:latin typeface="Palatino Linotype" pitchFamily="18" charset="0"/>
                <a:cs typeface="Times New Roman" pitchFamily="18" charset="0"/>
              </a:rPr>
              <a:t>Singular </a:t>
            </a:r>
          </a:p>
          <a:p>
            <a:pPr marL="0" indent="0" algn="ctr">
              <a:buNone/>
            </a:pPr>
            <a:endParaRPr lang="en-US" dirty="0" smtClean="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Nom</a:t>
            </a:r>
            <a:r>
              <a:rPr lang="el-GR" dirty="0" smtClean="0">
                <a:solidFill>
                  <a:schemeClr val="bg1"/>
                </a:solidFill>
                <a:latin typeface="Palatino Linotype" pitchFamily="18" charset="0"/>
                <a:cs typeface="Times New Roman" pitchFamily="18" charset="0"/>
              </a:rPr>
              <a:t>. </a:t>
            </a:r>
            <a:r>
              <a:rPr lang="el-GR" dirty="0" smtClean="0">
                <a:solidFill>
                  <a:srgbClr val="FFFF00"/>
                </a:solidFill>
                <a:latin typeface="Palatino Linotype" pitchFamily="18" charset="0"/>
                <a:cs typeface="Times New Roman" pitchFamily="18" charset="0"/>
              </a:rPr>
              <a:t>ὁ </a:t>
            </a:r>
            <a:r>
              <a:rPr lang="el-GR" dirty="0" smtClean="0">
                <a:solidFill>
                  <a:schemeClr val="bg1"/>
                </a:solidFill>
                <a:latin typeface="Palatino Linotype" pitchFamily="18" charset="0"/>
                <a:cs typeface="Times New Roman" pitchFamily="18" charset="0"/>
                <a:sym typeface="Wingdings" pitchFamily="2" charset="2"/>
              </a:rPr>
              <a:t>παῖ</a:t>
            </a:r>
            <a:r>
              <a:rPr lang="el-GR" dirty="0" smtClean="0">
                <a:solidFill>
                  <a:srgbClr val="FFFF00"/>
                </a:solidFill>
                <a:latin typeface="Palatino Linotype" pitchFamily="18" charset="0"/>
                <a:cs typeface="Times New Roman" pitchFamily="18" charset="0"/>
              </a:rPr>
              <a:t>ς</a:t>
            </a:r>
            <a:r>
              <a:rPr lang="en-US" dirty="0" smtClean="0">
                <a:solidFill>
                  <a:schemeClr val="bg1"/>
                </a:solidFill>
                <a:latin typeface="Palatino Linotype" pitchFamily="18" charset="0"/>
                <a:cs typeface="Times New Roman" pitchFamily="18" charset="0"/>
              </a:rPr>
              <a:t> </a:t>
            </a:r>
          </a:p>
          <a:p>
            <a:r>
              <a:rPr lang="en-US" dirty="0" smtClean="0">
                <a:solidFill>
                  <a:schemeClr val="bg1"/>
                </a:solidFill>
                <a:latin typeface="Palatino Linotype" pitchFamily="18" charset="0"/>
                <a:cs typeface="Times New Roman" pitchFamily="18" charset="0"/>
              </a:rPr>
              <a:t>Gen</a:t>
            </a:r>
            <a:r>
              <a:rPr lang="el-GR" dirty="0" smtClean="0">
                <a:solidFill>
                  <a:schemeClr val="bg1"/>
                </a:solidFill>
                <a:latin typeface="Palatino Linotype" pitchFamily="18" charset="0"/>
                <a:cs typeface="Times New Roman" pitchFamily="18" charset="0"/>
              </a:rPr>
              <a:t>.</a:t>
            </a:r>
            <a:r>
              <a:rPr lang="en-US" dirty="0">
                <a:solidFill>
                  <a:schemeClr val="bg1"/>
                </a:solidFill>
                <a:latin typeface="Palatino Linotype" pitchFamily="18" charset="0"/>
                <a:cs typeface="Times New Roman" pitchFamily="18" charset="0"/>
              </a:rPr>
              <a:t> </a:t>
            </a:r>
            <a:r>
              <a:rPr lang="el-GR" dirty="0" smtClean="0">
                <a:solidFill>
                  <a:srgbClr val="FFFF00"/>
                </a:solidFill>
                <a:latin typeface="Palatino Linotype" pitchFamily="18" charset="0"/>
                <a:cs typeface="Times New Roman" pitchFamily="18" charset="0"/>
              </a:rPr>
              <a:t>τοῦ </a:t>
            </a:r>
            <a:r>
              <a:rPr lang="el-GR" dirty="0" smtClean="0">
                <a:solidFill>
                  <a:schemeClr val="bg1"/>
                </a:solidFill>
                <a:latin typeface="Palatino Linotype" pitchFamily="18" charset="0"/>
                <a:cs typeface="Times New Roman" pitchFamily="18" charset="0"/>
              </a:rPr>
              <a:t>παιδ</a:t>
            </a:r>
            <a:r>
              <a:rPr lang="el-GR" dirty="0" smtClean="0">
                <a:solidFill>
                  <a:srgbClr val="FFFF00"/>
                </a:solidFill>
                <a:latin typeface="Palatino Linotype" pitchFamily="18" charset="0"/>
                <a:cs typeface="Times New Roman" pitchFamily="18" charset="0"/>
              </a:rPr>
              <a:t>ός</a:t>
            </a:r>
            <a:r>
              <a:rPr lang="el-GR" dirty="0" smtClean="0">
                <a:solidFill>
                  <a:schemeClr val="bg1"/>
                </a:solidFill>
                <a:latin typeface="Palatino Linotype" pitchFamily="18" charset="0"/>
                <a:cs typeface="Times New Roman" pitchFamily="18" charset="0"/>
              </a:rPr>
              <a:t> </a:t>
            </a:r>
            <a:r>
              <a:rPr lang="en-US" dirty="0" smtClean="0">
                <a:solidFill>
                  <a:schemeClr val="bg1"/>
                </a:solidFill>
                <a:latin typeface="Palatino Linotype" pitchFamily="18" charset="0"/>
                <a:cs typeface="Times New Roman" pitchFamily="18" charset="0"/>
              </a:rPr>
              <a:t> </a:t>
            </a:r>
          </a:p>
          <a:p>
            <a:r>
              <a:rPr lang="en-US" dirty="0" err="1" smtClean="0">
                <a:solidFill>
                  <a:schemeClr val="bg1"/>
                </a:solidFill>
                <a:latin typeface="Palatino Linotype" pitchFamily="18" charset="0"/>
                <a:cs typeface="Times New Roman" pitchFamily="18" charset="0"/>
              </a:rPr>
              <a:t>Dat</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a:solidFill>
                  <a:srgbClr val="FFFF00"/>
                </a:solidFill>
                <a:latin typeface="Palatino Linotype" pitchFamily="18" charset="0"/>
                <a:cs typeface="Times New Roman" pitchFamily="18" charset="0"/>
              </a:rPr>
              <a:t>τῷ </a:t>
            </a:r>
            <a:r>
              <a:rPr lang="el-GR" dirty="0" smtClean="0">
                <a:solidFill>
                  <a:schemeClr val="bg1"/>
                </a:solidFill>
                <a:latin typeface="Palatino Linotype" pitchFamily="18" charset="0"/>
                <a:cs typeface="Times New Roman" pitchFamily="18" charset="0"/>
              </a:rPr>
              <a:t>παιδ</a:t>
            </a:r>
            <a:r>
              <a:rPr lang="el-GR" dirty="0" smtClean="0">
                <a:solidFill>
                  <a:srgbClr val="FFFF00"/>
                </a:solidFill>
                <a:latin typeface="Palatino Linotype" pitchFamily="18" charset="0"/>
                <a:cs typeface="Times New Roman" pitchFamily="18" charset="0"/>
              </a:rPr>
              <a:t>ί</a:t>
            </a:r>
            <a:r>
              <a:rPr lang="el-GR" dirty="0" smtClean="0">
                <a:solidFill>
                  <a:schemeClr val="bg1"/>
                </a:solidFill>
                <a:latin typeface="Palatino Linotype" pitchFamily="18" charset="0"/>
                <a:cs typeface="Times New Roman" pitchFamily="18" charset="0"/>
              </a:rPr>
              <a:t> </a:t>
            </a:r>
            <a:r>
              <a:rPr lang="en-US" dirty="0" smtClean="0">
                <a:solidFill>
                  <a:schemeClr val="bg1"/>
                </a:solidFill>
                <a:latin typeface="Palatino Linotype" pitchFamily="18" charset="0"/>
                <a:cs typeface="Times New Roman" pitchFamily="18" charset="0"/>
              </a:rPr>
              <a:t> </a:t>
            </a:r>
          </a:p>
          <a:p>
            <a:r>
              <a:rPr lang="en-US" dirty="0" err="1" smtClean="0">
                <a:solidFill>
                  <a:schemeClr val="bg1"/>
                </a:solidFill>
                <a:latin typeface="Palatino Linotype" pitchFamily="18" charset="0"/>
                <a:cs typeface="Times New Roman" pitchFamily="18" charset="0"/>
              </a:rPr>
              <a:t>Acc</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a:solidFill>
                  <a:srgbClr val="FFFF00"/>
                </a:solidFill>
                <a:latin typeface="Palatino Linotype" pitchFamily="18" charset="0"/>
                <a:cs typeface="Times New Roman" pitchFamily="18" charset="0"/>
              </a:rPr>
              <a:t>τ</a:t>
            </a:r>
            <a:r>
              <a:rPr lang="el-GR" dirty="0" smtClean="0">
                <a:solidFill>
                  <a:srgbClr val="FFFF00"/>
                </a:solidFill>
                <a:latin typeface="Palatino Linotype" pitchFamily="18" charset="0"/>
                <a:cs typeface="Times New Roman" pitchFamily="18" charset="0"/>
              </a:rPr>
              <a:t>ὸν </a:t>
            </a:r>
            <a:r>
              <a:rPr lang="el-GR" dirty="0" smtClean="0">
                <a:solidFill>
                  <a:schemeClr val="bg1"/>
                </a:solidFill>
                <a:latin typeface="Palatino Linotype" pitchFamily="18" charset="0"/>
                <a:cs typeface="Times New Roman" pitchFamily="18" charset="0"/>
              </a:rPr>
              <a:t>παῖδ</a:t>
            </a:r>
            <a:r>
              <a:rPr lang="el-GR" dirty="0" smtClean="0">
                <a:solidFill>
                  <a:srgbClr val="FFFF00"/>
                </a:solidFill>
                <a:latin typeface="Palatino Linotype" pitchFamily="18" charset="0"/>
                <a:cs typeface="Times New Roman" pitchFamily="18" charset="0"/>
              </a:rPr>
              <a:t>α</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p:txBody>
      </p:sp>
      <p:sp>
        <p:nvSpPr>
          <p:cNvPr id="4" name="Content Placeholder 3"/>
          <p:cNvSpPr>
            <a:spLocks noGrp="1"/>
          </p:cNvSpPr>
          <p:nvPr>
            <p:ph sz="half" idx="2"/>
          </p:nvPr>
        </p:nvSpPr>
        <p:spPr/>
        <p:txBody>
          <a:bodyPr>
            <a:normAutofit/>
          </a:bodyPr>
          <a:lstStyle/>
          <a:p>
            <a:pPr marL="0" indent="0" algn="ctr">
              <a:buNone/>
            </a:pPr>
            <a:r>
              <a:rPr lang="en-US" u="sng" dirty="0" smtClean="0">
                <a:solidFill>
                  <a:schemeClr val="bg1"/>
                </a:solidFill>
                <a:latin typeface="Palatino Linotype" pitchFamily="18" charset="0"/>
                <a:cs typeface="Times New Roman" pitchFamily="18" charset="0"/>
              </a:rPr>
              <a:t>Plural</a:t>
            </a:r>
            <a:endParaRPr lang="en-US" u="sng" dirty="0">
              <a:solidFill>
                <a:schemeClr val="bg1"/>
              </a:solidFill>
              <a:latin typeface="Palatino Linotype" pitchFamily="18" charset="0"/>
              <a:cs typeface="Times New Roman" pitchFamily="18" charset="0"/>
            </a:endParaRPr>
          </a:p>
          <a:p>
            <a:pPr marL="0" indent="0" algn="ctr">
              <a:buNone/>
            </a:pPr>
            <a:endParaRPr lang="en-US" dirty="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Nom</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a:solidFill>
                  <a:srgbClr val="FFFF00"/>
                </a:solidFill>
                <a:latin typeface="Palatino Linotype" pitchFamily="18" charset="0"/>
                <a:cs typeface="Times New Roman" pitchFamily="18" charset="0"/>
              </a:rPr>
              <a:t>οἱ </a:t>
            </a:r>
            <a:r>
              <a:rPr lang="el-GR" dirty="0" smtClean="0">
                <a:solidFill>
                  <a:schemeClr val="bg1"/>
                </a:solidFill>
                <a:latin typeface="Palatino Linotype" pitchFamily="18" charset="0"/>
                <a:cs typeface="Times New Roman" pitchFamily="18" charset="0"/>
              </a:rPr>
              <a:t>παῖδ</a:t>
            </a:r>
            <a:r>
              <a:rPr lang="el-GR" dirty="0" smtClean="0">
                <a:solidFill>
                  <a:srgbClr val="FFFF00"/>
                </a:solidFill>
                <a:latin typeface="Palatino Linotype" pitchFamily="18" charset="0"/>
                <a:cs typeface="Times New Roman" pitchFamily="18" charset="0"/>
              </a:rPr>
              <a:t>ες</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Gen</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smtClean="0">
                <a:solidFill>
                  <a:srgbClr val="FFFF00"/>
                </a:solidFill>
                <a:latin typeface="Palatino Linotype" pitchFamily="18" charset="0"/>
                <a:cs typeface="Times New Roman" pitchFamily="18" charset="0"/>
              </a:rPr>
              <a:t>τῶν</a:t>
            </a:r>
            <a:r>
              <a:rPr lang="el-GR" dirty="0" smtClean="0">
                <a:solidFill>
                  <a:schemeClr val="bg1"/>
                </a:solidFill>
                <a:latin typeface="Palatino Linotype" pitchFamily="18" charset="0"/>
                <a:cs typeface="Times New Roman" pitchFamily="18" charset="0"/>
              </a:rPr>
              <a:t> παίδ</a:t>
            </a:r>
            <a:r>
              <a:rPr lang="el-GR" dirty="0" smtClean="0">
                <a:solidFill>
                  <a:srgbClr val="FFFF00"/>
                </a:solidFill>
                <a:latin typeface="Palatino Linotype" pitchFamily="18" charset="0"/>
                <a:cs typeface="Times New Roman" pitchFamily="18" charset="0"/>
              </a:rPr>
              <a:t>ων</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err="1" smtClean="0">
                <a:solidFill>
                  <a:schemeClr val="bg1"/>
                </a:solidFill>
                <a:latin typeface="Palatino Linotype" pitchFamily="18" charset="0"/>
                <a:cs typeface="Times New Roman" pitchFamily="18" charset="0"/>
              </a:rPr>
              <a:t>Dat</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a:solidFill>
                  <a:srgbClr val="FFFF00"/>
                </a:solidFill>
                <a:latin typeface="Palatino Linotype" pitchFamily="18" charset="0"/>
                <a:cs typeface="Times New Roman" pitchFamily="18" charset="0"/>
              </a:rPr>
              <a:t>τοῖς </a:t>
            </a:r>
            <a:r>
              <a:rPr lang="el-GR" dirty="0" smtClean="0">
                <a:solidFill>
                  <a:schemeClr val="bg1"/>
                </a:solidFill>
                <a:latin typeface="Palatino Linotype" pitchFamily="18" charset="0"/>
                <a:cs typeface="Times New Roman" pitchFamily="18" charset="0"/>
              </a:rPr>
              <a:t>παι</a:t>
            </a:r>
            <a:r>
              <a:rPr lang="el-GR" dirty="0" smtClean="0">
                <a:solidFill>
                  <a:srgbClr val="FFFF00"/>
                </a:solidFill>
                <a:latin typeface="Palatino Linotype" pitchFamily="18" charset="0"/>
                <a:cs typeface="Times New Roman" pitchFamily="18" charset="0"/>
              </a:rPr>
              <a:t>σί</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err="1" smtClean="0">
                <a:solidFill>
                  <a:schemeClr val="bg1"/>
                </a:solidFill>
                <a:latin typeface="Palatino Linotype" pitchFamily="18" charset="0"/>
                <a:cs typeface="Times New Roman" pitchFamily="18" charset="0"/>
              </a:rPr>
              <a:t>Acc</a:t>
            </a:r>
            <a:r>
              <a:rPr lang="el-GR" dirty="0" smtClean="0">
                <a:solidFill>
                  <a:schemeClr val="bg1"/>
                </a:solidFill>
                <a:latin typeface="Palatino Linotype" pitchFamily="18" charset="0"/>
                <a:cs typeface="Times New Roman" pitchFamily="18" charset="0"/>
              </a:rPr>
              <a:t>. </a:t>
            </a:r>
            <a:r>
              <a:rPr lang="el-GR" dirty="0" smtClean="0">
                <a:solidFill>
                  <a:srgbClr val="FFFF00"/>
                </a:solidFill>
                <a:latin typeface="Palatino Linotype" pitchFamily="18" charset="0"/>
                <a:cs typeface="Times New Roman" pitchFamily="18" charset="0"/>
              </a:rPr>
              <a:t>τοὺς </a:t>
            </a:r>
            <a:r>
              <a:rPr lang="el-GR" dirty="0" smtClean="0">
                <a:solidFill>
                  <a:schemeClr val="bg1"/>
                </a:solidFill>
                <a:latin typeface="Palatino Linotype" pitchFamily="18" charset="0"/>
                <a:cs typeface="Times New Roman" pitchFamily="18" charset="0"/>
              </a:rPr>
              <a:t>παῖδ</a:t>
            </a:r>
            <a:r>
              <a:rPr lang="el-GR" dirty="0" smtClean="0">
                <a:solidFill>
                  <a:srgbClr val="FFFF00"/>
                </a:solidFill>
                <a:latin typeface="Palatino Linotype" pitchFamily="18" charset="0"/>
                <a:cs typeface="Times New Roman" pitchFamily="18" charset="0"/>
              </a:rPr>
              <a:t>ας </a:t>
            </a:r>
            <a:endParaRPr lang="en-US" dirty="0">
              <a:solidFill>
                <a:srgbClr val="FFFF00"/>
              </a:solidFill>
              <a:latin typeface="Palatino Linotype"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43000" y="6019800"/>
            <a:ext cx="6705600" cy="1015663"/>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Noun</a:t>
            </a:r>
            <a:endParaRPr lang="el-GR" sz="2000" b="1" dirty="0" smtClean="0">
              <a:solidFill>
                <a:srgbClr val="FFFF00"/>
              </a:solidFill>
              <a:latin typeface="Times New Roman" pitchFamily="18" charset="0"/>
              <a:cs typeface="Times New Roman" pitchFamily="18" charset="0"/>
            </a:endParaRPr>
          </a:p>
          <a:p>
            <a:pPr algn="ctr">
              <a:defRPr/>
            </a:pPr>
            <a:r>
              <a:rPr lang="en-US" sz="2000" dirty="0" smtClean="0">
                <a:solidFill>
                  <a:schemeClr val="bg1"/>
                </a:solidFill>
                <a:latin typeface="Times New Roman" pitchFamily="18" charset="0"/>
                <a:cs typeface="Times New Roman" pitchFamily="18" charset="0"/>
              </a:rPr>
              <a:t>Declension</a:t>
            </a:r>
            <a:r>
              <a:rPr lang="el-GR" sz="2000" dirty="0" smtClean="0">
                <a:solidFill>
                  <a:schemeClr val="bg1"/>
                </a:solidFill>
                <a:latin typeface="Times New Roman" pitchFamily="18" charset="0"/>
                <a:cs typeface="Times New Roman" pitchFamily="18" charset="0"/>
              </a:rPr>
              <a:t> + </a:t>
            </a:r>
            <a:r>
              <a:rPr lang="en-US" sz="2000" dirty="0" smtClean="0">
                <a:solidFill>
                  <a:schemeClr val="bg1"/>
                </a:solidFill>
                <a:latin typeface="Times New Roman" pitchFamily="18" charset="0"/>
                <a:cs typeface="Times New Roman" pitchFamily="18" charset="0"/>
              </a:rPr>
              <a:t>article </a:t>
            </a:r>
            <a:r>
              <a:rPr lang="en-US" sz="2000" dirty="0">
                <a:solidFill>
                  <a:schemeClr val="bg1"/>
                </a:solidFill>
                <a:latin typeface="Times New Roman" pitchFamily="18" charset="0"/>
                <a:cs typeface="Times New Roman" pitchFamily="18" charset="0"/>
              </a:rPr>
              <a:t>of </a:t>
            </a:r>
            <a:r>
              <a:rPr lang="el-GR" sz="2000" dirty="0">
                <a:solidFill>
                  <a:srgbClr val="FFFF00"/>
                </a:solidFill>
                <a:latin typeface="Palatino Linotype" pitchFamily="18" charset="0"/>
                <a:cs typeface="Times New Roman" pitchFamily="18" charset="0"/>
              </a:rPr>
              <a:t>παῖς</a:t>
            </a:r>
            <a:r>
              <a:rPr lang="el-GR" sz="2000" dirty="0">
                <a:solidFill>
                  <a:schemeClr val="bg1"/>
                </a:solidFill>
                <a:latin typeface="Palatino Linotype" pitchFamily="18" charset="0"/>
                <a:cs typeface="Times New Roman" pitchFamily="18" charset="0"/>
              </a:rPr>
              <a:t>, </a:t>
            </a:r>
            <a:r>
              <a:rPr lang="el-GR" sz="2000" dirty="0">
                <a:solidFill>
                  <a:srgbClr val="FFFF00"/>
                </a:solidFill>
                <a:latin typeface="Palatino Linotype" pitchFamily="18" charset="0"/>
                <a:cs typeface="Times New Roman" pitchFamily="18" charset="0"/>
              </a:rPr>
              <a:t>παιδός</a:t>
            </a:r>
            <a:r>
              <a:rPr lang="el-GR" sz="2000" dirty="0">
                <a:solidFill>
                  <a:schemeClr val="bg1"/>
                </a:solidFill>
                <a:latin typeface="Palatino Linotype" pitchFamily="18" charset="0"/>
                <a:cs typeface="Times New Roman" pitchFamily="18" charset="0"/>
              </a:rPr>
              <a:t> </a:t>
            </a:r>
            <a:r>
              <a:rPr lang="el-GR" sz="2000" dirty="0">
                <a:solidFill>
                  <a:srgbClr val="FFFF00"/>
                </a:solidFill>
                <a:latin typeface="Palatino Linotype" pitchFamily="18" charset="0"/>
                <a:cs typeface="Times New Roman" pitchFamily="18" charset="0"/>
              </a:rPr>
              <a:t>ὁ</a:t>
            </a:r>
            <a:r>
              <a:rPr lang="el-GR" sz="2000" dirty="0">
                <a:solidFill>
                  <a:schemeClr val="bg1"/>
                </a:solidFill>
                <a:latin typeface="Palatino Linotype" pitchFamily="18" charset="0"/>
                <a:cs typeface="Times New Roman" pitchFamily="18" charset="0"/>
              </a:rPr>
              <a:t> </a:t>
            </a:r>
            <a:r>
              <a:rPr lang="en-US" sz="2000" dirty="0">
                <a:solidFill>
                  <a:schemeClr val="bg1"/>
                </a:solidFill>
                <a:latin typeface="Times New Roman" pitchFamily="18" charset="0"/>
                <a:cs typeface="Times New Roman" pitchFamily="18" charset="0"/>
              </a:rPr>
              <a:t>child </a:t>
            </a:r>
            <a:endParaRPr lang="en-US" sz="2000" dirty="0"/>
          </a:p>
          <a:p>
            <a:pPr algn="ctr">
              <a:buNone/>
              <a:defRPr/>
            </a:pPr>
            <a:endParaRPr lang="en-US" sz="20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291834210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fontScale="92500"/>
          </a:bodyPr>
          <a:lstStyle/>
          <a:p>
            <a:pPr>
              <a:defRPr/>
            </a:pPr>
            <a:r>
              <a:rPr lang="en-US" sz="3000" dirty="0" smtClean="0">
                <a:solidFill>
                  <a:schemeClr val="bg1"/>
                </a:solidFill>
                <a:latin typeface="Times New Roman" pitchFamily="18" charset="0"/>
                <a:cs typeface="Times New Roman" pitchFamily="18" charset="0"/>
              </a:rPr>
              <a:t>A Greek noun communicates THREE pieces of information: </a:t>
            </a:r>
          </a:p>
          <a:p>
            <a:pPr lvl="1">
              <a:defRPr/>
            </a:pPr>
            <a:r>
              <a:rPr lang="en-US" sz="2600" b="1" u="sng" dirty="0" smtClean="0">
                <a:solidFill>
                  <a:srgbClr val="FFFF00"/>
                </a:solidFill>
                <a:latin typeface="Times New Roman" pitchFamily="18" charset="0"/>
                <a:cs typeface="Times New Roman" pitchFamily="18" charset="0"/>
              </a:rPr>
              <a:t>Gender </a:t>
            </a:r>
          </a:p>
          <a:p>
            <a:pPr lvl="2">
              <a:defRPr/>
            </a:pPr>
            <a:r>
              <a:rPr lang="en-US" sz="2200" dirty="0" smtClean="0">
                <a:solidFill>
                  <a:schemeClr val="bg1"/>
                </a:solidFill>
                <a:latin typeface="Times New Roman" pitchFamily="18" charset="0"/>
                <a:cs typeface="Times New Roman" pitchFamily="18" charset="0"/>
              </a:rPr>
              <a:t>All Greek nouns have </a:t>
            </a:r>
            <a:r>
              <a:rPr lang="en-US" sz="2200" dirty="0" smtClean="0">
                <a:solidFill>
                  <a:srgbClr val="FFFF00"/>
                </a:solidFill>
                <a:latin typeface="Times New Roman" pitchFamily="18" charset="0"/>
                <a:cs typeface="Times New Roman" pitchFamily="18" charset="0"/>
              </a:rPr>
              <a:t>gender</a:t>
            </a:r>
            <a:r>
              <a:rPr lang="en-US" sz="2200" dirty="0" smtClean="0">
                <a:solidFill>
                  <a:schemeClr val="bg1"/>
                </a:solidFill>
                <a:latin typeface="Times New Roman" pitchFamily="18" charset="0"/>
                <a:cs typeface="Times New Roman" pitchFamily="18" charset="0"/>
              </a:rPr>
              <a:t>. </a:t>
            </a:r>
          </a:p>
          <a:p>
            <a:pPr lvl="2">
              <a:defRPr/>
            </a:pPr>
            <a:r>
              <a:rPr lang="en-US" sz="2200" dirty="0" smtClean="0">
                <a:solidFill>
                  <a:schemeClr val="bg1"/>
                </a:solidFill>
                <a:latin typeface="Times New Roman" pitchFamily="18" charset="0"/>
                <a:cs typeface="Times New Roman" pitchFamily="18" charset="0"/>
              </a:rPr>
              <a:t>The gender may simply reflect the gender of a person or animal. </a:t>
            </a:r>
          </a:p>
          <a:p>
            <a:pPr lvl="2">
              <a:defRPr/>
            </a:pPr>
            <a:r>
              <a:rPr lang="en-US" sz="2200" dirty="0" smtClean="0">
                <a:solidFill>
                  <a:schemeClr val="bg1"/>
                </a:solidFill>
                <a:latin typeface="Times New Roman" pitchFamily="18" charset="0"/>
                <a:cs typeface="Times New Roman" pitchFamily="18" charset="0"/>
              </a:rPr>
              <a:t>In some cases, the form or spelling of a word dictates its grammatical gender, regardless of its meaning (so </a:t>
            </a:r>
            <a:r>
              <a:rPr lang="el-GR" sz="2200" dirty="0" smtClean="0">
                <a:solidFill>
                  <a:srgbClr val="FFFF00"/>
                </a:solidFill>
                <a:latin typeface="Palatino Linotype" pitchFamily="18" charset="0"/>
                <a:cs typeface="Times New Roman" pitchFamily="18" charset="0"/>
              </a:rPr>
              <a:t>ἀνδρεία</a:t>
            </a:r>
            <a:r>
              <a:rPr lang="en-US" sz="2200" dirty="0" smtClean="0">
                <a:solidFill>
                  <a:schemeClr val="bg1"/>
                </a:solidFill>
                <a:latin typeface="Times New Roman" pitchFamily="18" charset="0"/>
                <a:cs typeface="Times New Roman" pitchFamily="18" charset="0"/>
              </a:rPr>
              <a:t>, the Greek word for “manliness,” is grammatically feminine). </a:t>
            </a:r>
          </a:p>
          <a:p>
            <a:pPr lvl="2">
              <a:defRPr/>
            </a:pPr>
            <a:r>
              <a:rPr lang="en-US" sz="2200" dirty="0" smtClean="0">
                <a:solidFill>
                  <a:schemeClr val="bg1"/>
                </a:solidFill>
                <a:latin typeface="Times New Roman" pitchFamily="18" charset="0"/>
                <a:cs typeface="Times New Roman" pitchFamily="18" charset="0"/>
              </a:rPr>
              <a:t>In many cases, however, the gender was assigned to nouns so long ago that Greeks did not know or understand why a noun had a specific gender.</a:t>
            </a:r>
          </a:p>
          <a:p>
            <a:pPr lvl="1">
              <a:defRPr/>
            </a:pPr>
            <a:r>
              <a:rPr lang="en-US" sz="2400" dirty="0" smtClean="0">
                <a:solidFill>
                  <a:schemeClr val="bg1"/>
                </a:solidFill>
                <a:latin typeface="Times New Roman" pitchFamily="18" charset="0"/>
                <a:cs typeface="Times New Roman" pitchFamily="18" charset="0"/>
              </a:rPr>
              <a:t>Number </a:t>
            </a:r>
          </a:p>
          <a:p>
            <a:pPr lvl="1">
              <a:defRPr/>
            </a:pPr>
            <a:r>
              <a:rPr lang="en-US" sz="2400" dirty="0" smtClean="0">
                <a:solidFill>
                  <a:schemeClr val="bg1"/>
                </a:solidFill>
                <a:latin typeface="Times New Roman" pitchFamily="18" charset="0"/>
                <a:cs typeface="Times New Roman" pitchFamily="18" charset="0"/>
              </a:rPr>
              <a:t>Case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451936085"/>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sz="half" idx="1"/>
          </p:nvPr>
        </p:nvSpPr>
        <p:spPr/>
        <p:txBody>
          <a:bodyPr>
            <a:normAutofit/>
          </a:bodyPr>
          <a:lstStyle/>
          <a:p>
            <a:pPr marL="0" indent="0" algn="ctr">
              <a:buNone/>
            </a:pPr>
            <a:r>
              <a:rPr lang="en-US" u="sng" dirty="0" smtClean="0">
                <a:solidFill>
                  <a:schemeClr val="bg1"/>
                </a:solidFill>
                <a:latin typeface="Palatino Linotype" pitchFamily="18" charset="0"/>
                <a:cs typeface="Times New Roman" pitchFamily="18" charset="0"/>
              </a:rPr>
              <a:t>Singular </a:t>
            </a:r>
          </a:p>
          <a:p>
            <a:pPr marL="0" indent="0" algn="ctr">
              <a:buNone/>
            </a:pPr>
            <a:endParaRPr lang="en-US" dirty="0" smtClean="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Nom</a:t>
            </a:r>
            <a:r>
              <a:rPr lang="el-GR" dirty="0" smtClean="0">
                <a:solidFill>
                  <a:schemeClr val="bg1"/>
                </a:solidFill>
                <a:latin typeface="Palatino Linotype" pitchFamily="18" charset="0"/>
                <a:cs typeface="Times New Roman" pitchFamily="18" charset="0"/>
              </a:rPr>
              <a:t>.</a:t>
            </a:r>
            <a:r>
              <a:rPr lang="el-GR" dirty="0">
                <a:solidFill>
                  <a:srgbClr val="FFFF00"/>
                </a:solidFill>
                <a:latin typeface="Palatino Linotype" pitchFamily="18" charset="0"/>
                <a:cs typeface="Times New Roman" pitchFamily="18" charset="0"/>
              </a:rPr>
              <a:t> </a:t>
            </a:r>
            <a:r>
              <a:rPr lang="el-GR" dirty="0" smtClean="0">
                <a:solidFill>
                  <a:srgbClr val="FFFF00"/>
                </a:solidFill>
                <a:latin typeface="Palatino Linotype" pitchFamily="18" charset="0"/>
                <a:cs typeface="Times New Roman" pitchFamily="18" charset="0"/>
              </a:rPr>
              <a:t>ὁ </a:t>
            </a:r>
            <a:r>
              <a:rPr lang="el-GR" dirty="0" smtClean="0">
                <a:solidFill>
                  <a:schemeClr val="bg1"/>
                </a:solidFill>
                <a:latin typeface="Palatino Linotype" pitchFamily="18" charset="0"/>
                <a:cs typeface="Times New Roman" pitchFamily="18" charset="0"/>
                <a:sym typeface="Wingdings" pitchFamily="2" charset="2"/>
              </a:rPr>
              <a:t>δαίμ</a:t>
            </a:r>
            <a:r>
              <a:rPr lang="el-GR" dirty="0" smtClean="0">
                <a:solidFill>
                  <a:srgbClr val="FFFF00"/>
                </a:solidFill>
                <a:latin typeface="Palatino Linotype" pitchFamily="18" charset="0"/>
                <a:cs typeface="Times New Roman" pitchFamily="18" charset="0"/>
                <a:sym typeface="Wingdings" pitchFamily="2" charset="2"/>
              </a:rPr>
              <a:t>ω</a:t>
            </a:r>
            <a:r>
              <a:rPr lang="el-GR" dirty="0" smtClean="0">
                <a:solidFill>
                  <a:schemeClr val="bg1"/>
                </a:solidFill>
                <a:latin typeface="Palatino Linotype" pitchFamily="18" charset="0"/>
                <a:cs typeface="Times New Roman" pitchFamily="18" charset="0"/>
                <a:sym typeface="Wingdings" pitchFamily="2" charset="2"/>
              </a:rPr>
              <a:t>ν</a:t>
            </a:r>
            <a:endParaRPr lang="en-US" dirty="0" smtClean="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Gen</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a:solidFill>
                  <a:srgbClr val="FFFF00"/>
                </a:solidFill>
                <a:latin typeface="Palatino Linotype" pitchFamily="18" charset="0"/>
                <a:cs typeface="Times New Roman" pitchFamily="18" charset="0"/>
              </a:rPr>
              <a:t>τοῦ </a:t>
            </a:r>
            <a:r>
              <a:rPr lang="el-GR"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sym typeface="Wingdings" pitchFamily="2" charset="2"/>
              </a:rPr>
              <a:t>δαίμον</a:t>
            </a:r>
            <a:r>
              <a:rPr lang="el-GR" dirty="0" smtClean="0">
                <a:solidFill>
                  <a:srgbClr val="FFFF00"/>
                </a:solidFill>
                <a:latin typeface="Palatino Linotype" pitchFamily="18" charset="0"/>
                <a:cs typeface="Times New Roman" pitchFamily="18" charset="0"/>
              </a:rPr>
              <a:t>ος</a:t>
            </a:r>
            <a:r>
              <a:rPr lang="el-GR" dirty="0" smtClean="0">
                <a:solidFill>
                  <a:schemeClr val="bg1"/>
                </a:solidFill>
                <a:latin typeface="Palatino Linotype" pitchFamily="18" charset="0"/>
                <a:cs typeface="Times New Roman" pitchFamily="18" charset="0"/>
              </a:rPr>
              <a:t> </a:t>
            </a:r>
            <a:r>
              <a:rPr lang="en-US" dirty="0" smtClean="0">
                <a:solidFill>
                  <a:schemeClr val="bg1"/>
                </a:solidFill>
                <a:latin typeface="Palatino Linotype" pitchFamily="18" charset="0"/>
                <a:cs typeface="Times New Roman" pitchFamily="18" charset="0"/>
              </a:rPr>
              <a:t> </a:t>
            </a:r>
          </a:p>
          <a:p>
            <a:r>
              <a:rPr lang="en-US" dirty="0" err="1" smtClean="0">
                <a:solidFill>
                  <a:schemeClr val="bg1"/>
                </a:solidFill>
                <a:latin typeface="Palatino Linotype" pitchFamily="18" charset="0"/>
                <a:cs typeface="Times New Roman" pitchFamily="18" charset="0"/>
              </a:rPr>
              <a:t>Dat</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a:solidFill>
                  <a:srgbClr val="FFFF00"/>
                </a:solidFill>
                <a:latin typeface="Palatino Linotype" pitchFamily="18" charset="0"/>
                <a:cs typeface="Times New Roman" pitchFamily="18" charset="0"/>
              </a:rPr>
              <a:t>τῷ </a:t>
            </a:r>
            <a:r>
              <a:rPr lang="el-GR" dirty="0" smtClean="0">
                <a:solidFill>
                  <a:schemeClr val="bg1"/>
                </a:solidFill>
                <a:latin typeface="Palatino Linotype" pitchFamily="18" charset="0"/>
                <a:cs typeface="Times New Roman" pitchFamily="18" charset="0"/>
                <a:sym typeface="Wingdings" pitchFamily="2" charset="2"/>
              </a:rPr>
              <a:t>δαίμον</a:t>
            </a:r>
            <a:r>
              <a:rPr lang="el-GR" dirty="0" smtClean="0">
                <a:solidFill>
                  <a:srgbClr val="FFFF00"/>
                </a:solidFill>
                <a:latin typeface="Palatino Linotype" pitchFamily="18" charset="0"/>
                <a:cs typeface="Times New Roman" pitchFamily="18" charset="0"/>
              </a:rPr>
              <a:t>ι</a:t>
            </a:r>
            <a:r>
              <a:rPr lang="el-GR" dirty="0" smtClean="0">
                <a:solidFill>
                  <a:schemeClr val="bg1"/>
                </a:solidFill>
                <a:latin typeface="Palatino Linotype" pitchFamily="18" charset="0"/>
                <a:cs typeface="Times New Roman" pitchFamily="18" charset="0"/>
              </a:rPr>
              <a:t> </a:t>
            </a:r>
            <a:r>
              <a:rPr lang="en-US" dirty="0" smtClean="0">
                <a:solidFill>
                  <a:schemeClr val="bg1"/>
                </a:solidFill>
                <a:latin typeface="Palatino Linotype" pitchFamily="18" charset="0"/>
                <a:cs typeface="Times New Roman" pitchFamily="18" charset="0"/>
              </a:rPr>
              <a:t> </a:t>
            </a:r>
          </a:p>
          <a:p>
            <a:r>
              <a:rPr lang="en-US" dirty="0" err="1" smtClean="0">
                <a:solidFill>
                  <a:schemeClr val="bg1"/>
                </a:solidFill>
                <a:latin typeface="Palatino Linotype" pitchFamily="18" charset="0"/>
                <a:cs typeface="Times New Roman" pitchFamily="18" charset="0"/>
              </a:rPr>
              <a:t>Acc</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a:solidFill>
                  <a:srgbClr val="FFFF00"/>
                </a:solidFill>
                <a:latin typeface="Palatino Linotype" pitchFamily="18" charset="0"/>
                <a:cs typeface="Times New Roman" pitchFamily="18" charset="0"/>
              </a:rPr>
              <a:t>τὸν </a:t>
            </a:r>
            <a:r>
              <a:rPr lang="el-GR" dirty="0" smtClean="0">
                <a:solidFill>
                  <a:schemeClr val="bg1"/>
                </a:solidFill>
                <a:latin typeface="Palatino Linotype" pitchFamily="18" charset="0"/>
                <a:cs typeface="Times New Roman" pitchFamily="18" charset="0"/>
                <a:sym typeface="Wingdings" pitchFamily="2" charset="2"/>
              </a:rPr>
              <a:t>δαίμον</a:t>
            </a:r>
            <a:r>
              <a:rPr lang="el-GR" dirty="0" smtClean="0">
                <a:solidFill>
                  <a:srgbClr val="FFFF00"/>
                </a:solidFill>
                <a:latin typeface="Palatino Linotype" pitchFamily="18" charset="0"/>
                <a:cs typeface="Times New Roman" pitchFamily="18" charset="0"/>
              </a:rPr>
              <a:t>α</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p:txBody>
      </p:sp>
      <p:sp>
        <p:nvSpPr>
          <p:cNvPr id="4" name="Content Placeholder 3"/>
          <p:cNvSpPr>
            <a:spLocks noGrp="1"/>
          </p:cNvSpPr>
          <p:nvPr>
            <p:ph sz="half" idx="2"/>
          </p:nvPr>
        </p:nvSpPr>
        <p:spPr/>
        <p:txBody>
          <a:bodyPr>
            <a:normAutofit/>
          </a:bodyPr>
          <a:lstStyle/>
          <a:p>
            <a:pPr marL="0" indent="0" algn="ctr">
              <a:buNone/>
            </a:pPr>
            <a:r>
              <a:rPr lang="en-US" u="sng" dirty="0" smtClean="0">
                <a:solidFill>
                  <a:schemeClr val="bg1"/>
                </a:solidFill>
                <a:latin typeface="Palatino Linotype" pitchFamily="18" charset="0"/>
                <a:cs typeface="Times New Roman" pitchFamily="18" charset="0"/>
              </a:rPr>
              <a:t>Plural</a:t>
            </a:r>
            <a:endParaRPr lang="en-US" u="sng" dirty="0">
              <a:solidFill>
                <a:schemeClr val="bg1"/>
              </a:solidFill>
              <a:latin typeface="Palatino Linotype" pitchFamily="18" charset="0"/>
              <a:cs typeface="Times New Roman" pitchFamily="18" charset="0"/>
            </a:endParaRPr>
          </a:p>
          <a:p>
            <a:pPr marL="0" indent="0" algn="ctr">
              <a:buNone/>
            </a:pPr>
            <a:endParaRPr lang="en-US" dirty="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Nom</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a:solidFill>
                  <a:srgbClr val="FFFF00"/>
                </a:solidFill>
                <a:latin typeface="Palatino Linotype" pitchFamily="18" charset="0"/>
                <a:cs typeface="Times New Roman" pitchFamily="18" charset="0"/>
              </a:rPr>
              <a:t>οἱ </a:t>
            </a:r>
            <a:r>
              <a:rPr lang="el-GR" dirty="0" smtClean="0">
                <a:solidFill>
                  <a:schemeClr val="bg1"/>
                </a:solidFill>
                <a:latin typeface="Palatino Linotype" pitchFamily="18" charset="0"/>
                <a:cs typeface="Times New Roman" pitchFamily="18" charset="0"/>
                <a:sym typeface="Wingdings" pitchFamily="2" charset="2"/>
              </a:rPr>
              <a:t>δαίμον</a:t>
            </a:r>
            <a:r>
              <a:rPr lang="el-GR" dirty="0" smtClean="0">
                <a:solidFill>
                  <a:srgbClr val="FFFF00"/>
                </a:solidFill>
                <a:latin typeface="Palatino Linotype" pitchFamily="18" charset="0"/>
                <a:cs typeface="Times New Roman" pitchFamily="18" charset="0"/>
              </a:rPr>
              <a:t>ες</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Gen</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a:solidFill>
                  <a:srgbClr val="FFFF00"/>
                </a:solidFill>
                <a:latin typeface="Palatino Linotype" pitchFamily="18" charset="0"/>
                <a:cs typeface="Times New Roman" pitchFamily="18" charset="0"/>
              </a:rPr>
              <a:t>τῶν</a:t>
            </a:r>
            <a:r>
              <a:rPr lang="el-GR" dirty="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rPr>
              <a:t>δαιμόν</a:t>
            </a:r>
            <a:r>
              <a:rPr lang="el-GR" dirty="0" smtClean="0">
                <a:solidFill>
                  <a:srgbClr val="FFFF00"/>
                </a:solidFill>
                <a:latin typeface="Palatino Linotype" pitchFamily="18" charset="0"/>
                <a:cs typeface="Times New Roman" pitchFamily="18" charset="0"/>
              </a:rPr>
              <a:t>ων</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err="1" smtClean="0">
                <a:solidFill>
                  <a:schemeClr val="bg1"/>
                </a:solidFill>
                <a:latin typeface="Palatino Linotype" pitchFamily="18" charset="0"/>
                <a:cs typeface="Times New Roman" pitchFamily="18" charset="0"/>
              </a:rPr>
              <a:t>Dat</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a:solidFill>
                  <a:srgbClr val="FFFF00"/>
                </a:solidFill>
                <a:latin typeface="Palatino Linotype" pitchFamily="18" charset="0"/>
                <a:cs typeface="Times New Roman" pitchFamily="18" charset="0"/>
              </a:rPr>
              <a:t>τοῖς </a:t>
            </a:r>
            <a:r>
              <a:rPr lang="el-GR" dirty="0" smtClean="0">
                <a:solidFill>
                  <a:schemeClr val="bg1"/>
                </a:solidFill>
                <a:latin typeface="Palatino Linotype" pitchFamily="18" charset="0"/>
                <a:cs typeface="Times New Roman" pitchFamily="18" charset="0"/>
                <a:sym typeface="Wingdings" pitchFamily="2" charset="2"/>
              </a:rPr>
              <a:t>δαίμο</a:t>
            </a:r>
            <a:r>
              <a:rPr lang="el-GR" dirty="0" smtClean="0">
                <a:solidFill>
                  <a:srgbClr val="FFFF00"/>
                </a:solidFill>
                <a:latin typeface="Palatino Linotype" pitchFamily="18" charset="0"/>
                <a:cs typeface="Times New Roman" pitchFamily="18" charset="0"/>
              </a:rPr>
              <a:t>σι</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err="1" smtClean="0">
                <a:solidFill>
                  <a:schemeClr val="bg1"/>
                </a:solidFill>
                <a:latin typeface="Palatino Linotype" pitchFamily="18" charset="0"/>
                <a:cs typeface="Times New Roman" pitchFamily="18" charset="0"/>
              </a:rPr>
              <a:t>Acc</a:t>
            </a:r>
            <a:r>
              <a:rPr lang="el-GR" dirty="0" smtClean="0">
                <a:solidFill>
                  <a:schemeClr val="bg1"/>
                </a:solidFill>
                <a:latin typeface="Palatino Linotype" pitchFamily="18" charset="0"/>
                <a:cs typeface="Times New Roman" pitchFamily="18" charset="0"/>
              </a:rPr>
              <a:t>. </a:t>
            </a:r>
            <a:r>
              <a:rPr lang="el-GR" dirty="0">
                <a:solidFill>
                  <a:srgbClr val="FFFF00"/>
                </a:solidFill>
                <a:latin typeface="Palatino Linotype" pitchFamily="18" charset="0"/>
                <a:cs typeface="Times New Roman" pitchFamily="18" charset="0"/>
              </a:rPr>
              <a:t>τοὺς </a:t>
            </a:r>
            <a:r>
              <a:rPr lang="el-GR" dirty="0" smtClean="0">
                <a:solidFill>
                  <a:schemeClr val="bg1"/>
                </a:solidFill>
                <a:latin typeface="Palatino Linotype" pitchFamily="18" charset="0"/>
                <a:cs typeface="Times New Roman" pitchFamily="18" charset="0"/>
                <a:sym typeface="Wingdings" pitchFamily="2" charset="2"/>
              </a:rPr>
              <a:t>δαίμον</a:t>
            </a:r>
            <a:r>
              <a:rPr lang="el-GR" dirty="0" smtClean="0">
                <a:solidFill>
                  <a:srgbClr val="FFFF00"/>
                </a:solidFill>
                <a:latin typeface="Palatino Linotype" pitchFamily="18" charset="0"/>
                <a:cs typeface="Times New Roman" pitchFamily="18" charset="0"/>
              </a:rPr>
              <a:t>ας </a:t>
            </a:r>
            <a:endParaRPr lang="en-US" dirty="0">
              <a:solidFill>
                <a:srgbClr val="FFFF00"/>
              </a:solidFill>
              <a:latin typeface="Palatino Linotype"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43000" y="60198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Noun</a:t>
            </a:r>
          </a:p>
          <a:p>
            <a:pPr algn="ctr">
              <a:defRPr/>
            </a:pPr>
            <a:r>
              <a:rPr lang="en-US" sz="2000" dirty="0">
                <a:solidFill>
                  <a:schemeClr val="bg1"/>
                </a:solidFill>
                <a:latin typeface="Times New Roman" pitchFamily="18" charset="0"/>
                <a:cs typeface="Times New Roman" pitchFamily="18" charset="0"/>
              </a:rPr>
              <a:t>declension </a:t>
            </a:r>
            <a:r>
              <a:rPr lang="el-GR" sz="2000" dirty="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article </a:t>
            </a:r>
            <a:r>
              <a:rPr lang="en-US" sz="2000" dirty="0" smtClean="0">
                <a:solidFill>
                  <a:schemeClr val="bg1"/>
                </a:solidFill>
                <a:latin typeface="Times New Roman" pitchFamily="18" charset="0"/>
                <a:cs typeface="Times New Roman" pitchFamily="18" charset="0"/>
              </a:rPr>
              <a:t>of </a:t>
            </a:r>
            <a:r>
              <a:rPr lang="el-GR" sz="2000" dirty="0">
                <a:solidFill>
                  <a:srgbClr val="FFFF00"/>
                </a:solidFill>
                <a:latin typeface="Palatino Linotype" pitchFamily="18" charset="0"/>
                <a:cs typeface="Times New Roman" pitchFamily="18" charset="0"/>
              </a:rPr>
              <a:t>δαίμων</a:t>
            </a:r>
            <a:r>
              <a:rPr lang="el-GR" sz="2000" dirty="0">
                <a:solidFill>
                  <a:schemeClr val="bg1"/>
                </a:solidFill>
                <a:latin typeface="Palatino Linotype" pitchFamily="18" charset="0"/>
                <a:cs typeface="Times New Roman" pitchFamily="18" charset="0"/>
              </a:rPr>
              <a:t> </a:t>
            </a:r>
            <a:r>
              <a:rPr lang="el-GR" sz="2000" dirty="0">
                <a:solidFill>
                  <a:srgbClr val="FFFF00"/>
                </a:solidFill>
                <a:latin typeface="Palatino Linotype" pitchFamily="18" charset="0"/>
                <a:cs typeface="Times New Roman" pitchFamily="18" charset="0"/>
              </a:rPr>
              <a:t>-ονος</a:t>
            </a:r>
            <a:r>
              <a:rPr lang="el-GR" sz="2000" dirty="0">
                <a:solidFill>
                  <a:schemeClr val="bg1"/>
                </a:solidFill>
                <a:latin typeface="Palatino Linotype" pitchFamily="18" charset="0"/>
                <a:cs typeface="Times New Roman" pitchFamily="18" charset="0"/>
              </a:rPr>
              <a:t> </a:t>
            </a:r>
            <a:r>
              <a:rPr lang="el-GR" sz="2000" dirty="0">
                <a:solidFill>
                  <a:srgbClr val="FFFF00"/>
                </a:solidFill>
                <a:latin typeface="Palatino Linotype" pitchFamily="18" charset="0"/>
                <a:cs typeface="Times New Roman" pitchFamily="18" charset="0"/>
              </a:rPr>
              <a:t>ὁ</a:t>
            </a:r>
            <a:r>
              <a:rPr lang="el-GR" sz="2000" dirty="0">
                <a:solidFill>
                  <a:schemeClr val="bg1"/>
                </a:solidFill>
                <a:latin typeface="Palatino Linotype" pitchFamily="18" charset="0"/>
                <a:cs typeface="Times New Roman" pitchFamily="18" charset="0"/>
              </a:rPr>
              <a:t> </a:t>
            </a:r>
            <a:r>
              <a:rPr lang="en-US" sz="2000" dirty="0">
                <a:solidFill>
                  <a:schemeClr val="bg1"/>
                </a:solidFill>
                <a:latin typeface="Times New Roman" pitchFamily="18" charset="0"/>
                <a:cs typeface="Times New Roman" pitchFamily="18" charset="0"/>
              </a:rPr>
              <a:t>divinity </a:t>
            </a:r>
            <a:endParaRPr lang="en-US" sz="2000" dirty="0"/>
          </a:p>
        </p:txBody>
      </p:sp>
    </p:spTree>
    <p:extLst>
      <p:ext uri="{BB962C8B-B14F-4D97-AF65-F5344CB8AC3E}">
        <p14:creationId xmlns:p14="http://schemas.microsoft.com/office/powerpoint/2010/main" val="3738166593"/>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sz="half" idx="1"/>
          </p:nvPr>
        </p:nvSpPr>
        <p:spPr/>
        <p:txBody>
          <a:bodyPr>
            <a:normAutofit/>
          </a:bodyPr>
          <a:lstStyle/>
          <a:p>
            <a:pPr marL="0" indent="0" algn="ctr">
              <a:buNone/>
            </a:pPr>
            <a:r>
              <a:rPr lang="en-US" u="sng" dirty="0" smtClean="0">
                <a:solidFill>
                  <a:schemeClr val="bg1"/>
                </a:solidFill>
                <a:latin typeface="Palatino Linotype" pitchFamily="18" charset="0"/>
                <a:cs typeface="Times New Roman" pitchFamily="18" charset="0"/>
              </a:rPr>
              <a:t>Singular </a:t>
            </a:r>
          </a:p>
          <a:p>
            <a:pPr marL="0" indent="0" algn="ctr">
              <a:buNone/>
            </a:pPr>
            <a:endParaRPr lang="en-US" dirty="0" smtClean="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Nom</a:t>
            </a:r>
            <a:r>
              <a:rPr lang="el-GR" dirty="0" smtClean="0">
                <a:solidFill>
                  <a:schemeClr val="bg1"/>
                </a:solidFill>
                <a:latin typeface="Palatino Linotype" pitchFamily="18" charset="0"/>
                <a:cs typeface="Times New Roman" pitchFamily="18" charset="0"/>
              </a:rPr>
              <a:t>. </a:t>
            </a:r>
            <a:r>
              <a:rPr lang="el-GR" dirty="0">
                <a:solidFill>
                  <a:srgbClr val="FFFF00"/>
                </a:solidFill>
                <a:latin typeface="Palatino Linotype" pitchFamily="18" charset="0"/>
                <a:cs typeface="Times New Roman" pitchFamily="18" charset="0"/>
              </a:rPr>
              <a:t>ὁ </a:t>
            </a:r>
            <a:r>
              <a:rPr lang="el-GR" dirty="0" smtClean="0">
                <a:solidFill>
                  <a:schemeClr val="bg1"/>
                </a:solidFill>
                <a:latin typeface="Palatino Linotype" pitchFamily="18" charset="0"/>
                <a:cs typeface="Times New Roman" pitchFamily="18" charset="0"/>
                <a:sym typeface="Wingdings" pitchFamily="2" charset="2"/>
              </a:rPr>
              <a:t>ἄρχ</a:t>
            </a:r>
            <a:r>
              <a:rPr lang="el-GR" dirty="0" smtClean="0">
                <a:solidFill>
                  <a:srgbClr val="FFFF00"/>
                </a:solidFill>
                <a:latin typeface="Palatino Linotype" pitchFamily="18" charset="0"/>
                <a:cs typeface="Times New Roman" pitchFamily="18" charset="0"/>
                <a:sym typeface="Wingdings" pitchFamily="2" charset="2"/>
              </a:rPr>
              <a:t>ω</a:t>
            </a:r>
            <a:r>
              <a:rPr lang="el-GR" dirty="0" smtClean="0">
                <a:solidFill>
                  <a:schemeClr val="bg1"/>
                </a:solidFill>
                <a:latin typeface="Palatino Linotype" pitchFamily="18" charset="0"/>
                <a:cs typeface="Times New Roman" pitchFamily="18" charset="0"/>
                <a:sym typeface="Wingdings" pitchFamily="2" charset="2"/>
              </a:rPr>
              <a:t>ν</a:t>
            </a:r>
            <a:endParaRPr lang="en-US" dirty="0" smtClean="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Gen</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a:solidFill>
                  <a:srgbClr val="FFFF00"/>
                </a:solidFill>
                <a:latin typeface="Palatino Linotype" pitchFamily="18" charset="0"/>
                <a:cs typeface="Times New Roman" pitchFamily="18" charset="0"/>
              </a:rPr>
              <a:t>τοῦ </a:t>
            </a:r>
            <a:r>
              <a:rPr lang="el-GR" dirty="0" smtClean="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sym typeface="Wingdings" pitchFamily="2" charset="2"/>
              </a:rPr>
              <a:t>ἄρχοντ</a:t>
            </a:r>
            <a:r>
              <a:rPr lang="el-GR" dirty="0" smtClean="0">
                <a:solidFill>
                  <a:srgbClr val="FFFF00"/>
                </a:solidFill>
                <a:latin typeface="Palatino Linotype" pitchFamily="18" charset="0"/>
                <a:cs typeface="Times New Roman" pitchFamily="18" charset="0"/>
              </a:rPr>
              <a:t>ος</a:t>
            </a:r>
            <a:r>
              <a:rPr lang="el-GR" dirty="0" smtClean="0">
                <a:solidFill>
                  <a:schemeClr val="bg1"/>
                </a:solidFill>
                <a:latin typeface="Palatino Linotype" pitchFamily="18" charset="0"/>
                <a:cs typeface="Times New Roman" pitchFamily="18" charset="0"/>
              </a:rPr>
              <a:t> </a:t>
            </a:r>
            <a:r>
              <a:rPr lang="en-US" dirty="0" smtClean="0">
                <a:solidFill>
                  <a:schemeClr val="bg1"/>
                </a:solidFill>
                <a:latin typeface="Palatino Linotype" pitchFamily="18" charset="0"/>
                <a:cs typeface="Times New Roman" pitchFamily="18" charset="0"/>
              </a:rPr>
              <a:t> </a:t>
            </a:r>
          </a:p>
          <a:p>
            <a:r>
              <a:rPr lang="en-US" dirty="0" err="1" smtClean="0">
                <a:solidFill>
                  <a:schemeClr val="bg1"/>
                </a:solidFill>
                <a:latin typeface="Palatino Linotype" pitchFamily="18" charset="0"/>
                <a:cs typeface="Times New Roman" pitchFamily="18" charset="0"/>
              </a:rPr>
              <a:t>Dat</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a:solidFill>
                  <a:srgbClr val="FFFF00"/>
                </a:solidFill>
                <a:latin typeface="Palatino Linotype" pitchFamily="18" charset="0"/>
                <a:cs typeface="Times New Roman" pitchFamily="18" charset="0"/>
              </a:rPr>
              <a:t>τῷ </a:t>
            </a:r>
            <a:r>
              <a:rPr lang="el-GR" dirty="0" smtClean="0">
                <a:solidFill>
                  <a:schemeClr val="bg1"/>
                </a:solidFill>
                <a:latin typeface="Palatino Linotype" pitchFamily="18" charset="0"/>
                <a:cs typeface="Times New Roman" pitchFamily="18" charset="0"/>
                <a:sym typeface="Wingdings" pitchFamily="2" charset="2"/>
              </a:rPr>
              <a:t>ἄρχοντ</a:t>
            </a:r>
            <a:r>
              <a:rPr lang="el-GR" dirty="0" smtClean="0">
                <a:solidFill>
                  <a:srgbClr val="FFFF00"/>
                </a:solidFill>
                <a:latin typeface="Palatino Linotype" pitchFamily="18" charset="0"/>
                <a:cs typeface="Times New Roman" pitchFamily="18" charset="0"/>
              </a:rPr>
              <a:t>ι</a:t>
            </a:r>
            <a:r>
              <a:rPr lang="el-GR" dirty="0" smtClean="0">
                <a:solidFill>
                  <a:schemeClr val="bg1"/>
                </a:solidFill>
                <a:latin typeface="Palatino Linotype" pitchFamily="18" charset="0"/>
                <a:cs typeface="Times New Roman" pitchFamily="18" charset="0"/>
              </a:rPr>
              <a:t> </a:t>
            </a:r>
            <a:r>
              <a:rPr lang="en-US" dirty="0" smtClean="0">
                <a:solidFill>
                  <a:schemeClr val="bg1"/>
                </a:solidFill>
                <a:latin typeface="Palatino Linotype" pitchFamily="18" charset="0"/>
                <a:cs typeface="Times New Roman" pitchFamily="18" charset="0"/>
              </a:rPr>
              <a:t> </a:t>
            </a:r>
          </a:p>
          <a:p>
            <a:r>
              <a:rPr lang="en-US" dirty="0" err="1" smtClean="0">
                <a:solidFill>
                  <a:schemeClr val="bg1"/>
                </a:solidFill>
                <a:latin typeface="Palatino Linotype" pitchFamily="18" charset="0"/>
                <a:cs typeface="Times New Roman" pitchFamily="18" charset="0"/>
              </a:rPr>
              <a:t>Acc</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a:solidFill>
                  <a:srgbClr val="FFFF00"/>
                </a:solidFill>
                <a:latin typeface="Palatino Linotype" pitchFamily="18" charset="0"/>
                <a:cs typeface="Times New Roman" pitchFamily="18" charset="0"/>
              </a:rPr>
              <a:t>τὸν </a:t>
            </a:r>
            <a:r>
              <a:rPr lang="el-GR" dirty="0" smtClean="0">
                <a:solidFill>
                  <a:schemeClr val="bg1"/>
                </a:solidFill>
                <a:latin typeface="Palatino Linotype" pitchFamily="18" charset="0"/>
                <a:cs typeface="Times New Roman" pitchFamily="18" charset="0"/>
              </a:rPr>
              <a:t>	</a:t>
            </a:r>
            <a:r>
              <a:rPr lang="el-GR" dirty="0">
                <a:solidFill>
                  <a:schemeClr val="bg1"/>
                </a:solidFill>
                <a:latin typeface="Palatino Linotype" pitchFamily="18" charset="0"/>
                <a:cs typeface="Times New Roman" pitchFamily="18" charset="0"/>
                <a:sym typeface="Wingdings" pitchFamily="2" charset="2"/>
              </a:rPr>
              <a:t>ἄρχοντ</a:t>
            </a:r>
            <a:r>
              <a:rPr lang="el-GR" dirty="0" smtClean="0">
                <a:solidFill>
                  <a:srgbClr val="FFFF00"/>
                </a:solidFill>
                <a:latin typeface="Palatino Linotype" pitchFamily="18" charset="0"/>
                <a:cs typeface="Times New Roman" pitchFamily="18" charset="0"/>
              </a:rPr>
              <a:t>α</a:t>
            </a:r>
            <a:r>
              <a:rPr lang="el-GR" dirty="0" smtClean="0">
                <a:solidFill>
                  <a:schemeClr val="bg1"/>
                </a:solidFill>
                <a:latin typeface="Palatino Linotype" pitchFamily="18" charset="0"/>
                <a:cs typeface="Times New Roman" pitchFamily="18" charset="0"/>
              </a:rPr>
              <a:t> </a:t>
            </a:r>
            <a:endParaRPr lang="en-US" dirty="0" smtClean="0">
              <a:solidFill>
                <a:schemeClr val="bg1"/>
              </a:solidFill>
              <a:latin typeface="Palatino Linotype"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p:txBody>
      </p:sp>
      <p:sp>
        <p:nvSpPr>
          <p:cNvPr id="4" name="Content Placeholder 3"/>
          <p:cNvSpPr>
            <a:spLocks noGrp="1"/>
          </p:cNvSpPr>
          <p:nvPr>
            <p:ph sz="half" idx="2"/>
          </p:nvPr>
        </p:nvSpPr>
        <p:spPr/>
        <p:txBody>
          <a:bodyPr>
            <a:normAutofit/>
          </a:bodyPr>
          <a:lstStyle/>
          <a:p>
            <a:pPr marL="0" indent="0" algn="ctr">
              <a:buNone/>
            </a:pPr>
            <a:r>
              <a:rPr lang="en-US" u="sng" dirty="0" smtClean="0">
                <a:solidFill>
                  <a:schemeClr val="bg1"/>
                </a:solidFill>
                <a:latin typeface="Palatino Linotype" pitchFamily="18" charset="0"/>
                <a:cs typeface="Times New Roman" pitchFamily="18" charset="0"/>
              </a:rPr>
              <a:t>Plural</a:t>
            </a:r>
            <a:endParaRPr lang="en-US" u="sng" dirty="0">
              <a:solidFill>
                <a:schemeClr val="bg1"/>
              </a:solidFill>
              <a:latin typeface="Palatino Linotype" pitchFamily="18" charset="0"/>
              <a:cs typeface="Times New Roman" pitchFamily="18" charset="0"/>
            </a:endParaRPr>
          </a:p>
          <a:p>
            <a:pPr marL="0" indent="0" algn="ctr">
              <a:buNone/>
            </a:pPr>
            <a:endParaRPr lang="en-US" dirty="0">
              <a:solidFill>
                <a:schemeClr val="bg1"/>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Nom</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a:solidFill>
                  <a:srgbClr val="FFFF00"/>
                </a:solidFill>
                <a:latin typeface="Palatino Linotype" pitchFamily="18" charset="0"/>
                <a:cs typeface="Times New Roman" pitchFamily="18" charset="0"/>
              </a:rPr>
              <a:t>οἱ </a:t>
            </a:r>
            <a:r>
              <a:rPr lang="el-GR" dirty="0" smtClean="0">
                <a:solidFill>
                  <a:schemeClr val="bg1"/>
                </a:solidFill>
                <a:latin typeface="Palatino Linotype" pitchFamily="18" charset="0"/>
                <a:cs typeface="Times New Roman" pitchFamily="18" charset="0"/>
                <a:sym typeface="Wingdings" pitchFamily="2" charset="2"/>
              </a:rPr>
              <a:t>ἄρχοντ</a:t>
            </a:r>
            <a:r>
              <a:rPr lang="el-GR" dirty="0" smtClean="0">
                <a:solidFill>
                  <a:srgbClr val="FFFF00"/>
                </a:solidFill>
                <a:latin typeface="Palatino Linotype" pitchFamily="18" charset="0"/>
                <a:cs typeface="Times New Roman" pitchFamily="18" charset="0"/>
              </a:rPr>
              <a:t>ες</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smtClean="0">
                <a:solidFill>
                  <a:schemeClr val="bg1"/>
                </a:solidFill>
                <a:latin typeface="Palatino Linotype" pitchFamily="18" charset="0"/>
                <a:cs typeface="Times New Roman" pitchFamily="18" charset="0"/>
              </a:rPr>
              <a:t>Gen</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a:solidFill>
                  <a:srgbClr val="FFFF00"/>
                </a:solidFill>
                <a:latin typeface="Palatino Linotype" pitchFamily="18" charset="0"/>
                <a:cs typeface="Times New Roman" pitchFamily="18" charset="0"/>
              </a:rPr>
              <a:t>τῶν</a:t>
            </a:r>
            <a:r>
              <a:rPr lang="el-GR" dirty="0">
                <a:solidFill>
                  <a:schemeClr val="bg1"/>
                </a:solidFill>
                <a:latin typeface="Palatino Linotype" pitchFamily="18" charset="0"/>
                <a:cs typeface="Times New Roman" pitchFamily="18" charset="0"/>
              </a:rPr>
              <a:t> </a:t>
            </a:r>
            <a:r>
              <a:rPr lang="el-GR" dirty="0" smtClean="0">
                <a:solidFill>
                  <a:schemeClr val="bg1"/>
                </a:solidFill>
                <a:latin typeface="Palatino Linotype" pitchFamily="18" charset="0"/>
                <a:cs typeface="Times New Roman" pitchFamily="18" charset="0"/>
                <a:sym typeface="Wingdings" pitchFamily="2" charset="2"/>
              </a:rPr>
              <a:t>ἀρχ</a:t>
            </a:r>
            <a:r>
              <a:rPr lang="el-GR" dirty="0" smtClean="0">
                <a:solidFill>
                  <a:schemeClr val="bg1"/>
                </a:solidFill>
                <a:latin typeface="Palatino Linotype" pitchFamily="18" charset="0"/>
                <a:cs typeface="Times New Roman" pitchFamily="18" charset="0"/>
              </a:rPr>
              <a:t>όντ</a:t>
            </a:r>
            <a:r>
              <a:rPr lang="el-GR" dirty="0" smtClean="0">
                <a:solidFill>
                  <a:srgbClr val="FFFF00"/>
                </a:solidFill>
                <a:latin typeface="Palatino Linotype" pitchFamily="18" charset="0"/>
                <a:cs typeface="Times New Roman" pitchFamily="18" charset="0"/>
              </a:rPr>
              <a:t>ων</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err="1" smtClean="0">
                <a:solidFill>
                  <a:schemeClr val="bg1"/>
                </a:solidFill>
                <a:latin typeface="Palatino Linotype" pitchFamily="18" charset="0"/>
                <a:cs typeface="Times New Roman" pitchFamily="18" charset="0"/>
              </a:rPr>
              <a:t>Dat</a:t>
            </a:r>
            <a:r>
              <a:rPr lang="el-GR" dirty="0" smtClean="0">
                <a:solidFill>
                  <a:schemeClr val="bg1"/>
                </a:solidFill>
                <a:latin typeface="Palatino Linotype" pitchFamily="18" charset="0"/>
                <a:cs typeface="Times New Roman" pitchFamily="18" charset="0"/>
              </a:rPr>
              <a:t>.</a:t>
            </a:r>
            <a:r>
              <a:rPr lang="en-US" dirty="0" smtClean="0">
                <a:solidFill>
                  <a:schemeClr val="bg1"/>
                </a:solidFill>
                <a:latin typeface="Palatino Linotype" pitchFamily="18" charset="0"/>
                <a:cs typeface="Times New Roman" pitchFamily="18" charset="0"/>
              </a:rPr>
              <a:t> </a:t>
            </a:r>
            <a:r>
              <a:rPr lang="el-GR" dirty="0">
                <a:solidFill>
                  <a:srgbClr val="FFFF00"/>
                </a:solidFill>
                <a:latin typeface="Palatino Linotype" pitchFamily="18" charset="0"/>
                <a:cs typeface="Times New Roman" pitchFamily="18" charset="0"/>
              </a:rPr>
              <a:t>τοῖς </a:t>
            </a:r>
            <a:r>
              <a:rPr lang="el-GR" dirty="0" smtClean="0">
                <a:solidFill>
                  <a:schemeClr val="bg1"/>
                </a:solidFill>
                <a:latin typeface="Palatino Linotype" pitchFamily="18" charset="0"/>
                <a:cs typeface="Times New Roman" pitchFamily="18" charset="0"/>
                <a:sym typeface="Wingdings" pitchFamily="2" charset="2"/>
              </a:rPr>
              <a:t>ἄρχου</a:t>
            </a:r>
            <a:r>
              <a:rPr lang="el-GR" dirty="0" smtClean="0">
                <a:solidFill>
                  <a:srgbClr val="FFFF00"/>
                </a:solidFill>
                <a:latin typeface="Palatino Linotype" pitchFamily="18" charset="0"/>
                <a:cs typeface="Times New Roman" pitchFamily="18" charset="0"/>
              </a:rPr>
              <a:t>σι</a:t>
            </a:r>
            <a:r>
              <a:rPr lang="el-GR" dirty="0" smtClean="0">
                <a:solidFill>
                  <a:schemeClr val="bg1"/>
                </a:solidFill>
                <a:latin typeface="Palatino Linotype" pitchFamily="18" charset="0"/>
                <a:cs typeface="Times New Roman" pitchFamily="18" charset="0"/>
              </a:rPr>
              <a:t> </a:t>
            </a:r>
            <a:r>
              <a:rPr lang="en-US" dirty="0" smtClean="0">
                <a:solidFill>
                  <a:srgbClr val="FFFF00"/>
                </a:solidFill>
                <a:latin typeface="Palatino Linotype" pitchFamily="18" charset="0"/>
                <a:cs typeface="Times New Roman" pitchFamily="18" charset="0"/>
              </a:rPr>
              <a:t> </a:t>
            </a:r>
            <a:endParaRPr lang="en-US" dirty="0">
              <a:solidFill>
                <a:srgbClr val="FFFF00"/>
              </a:solidFill>
              <a:latin typeface="Palatino Linotype" pitchFamily="18" charset="0"/>
              <a:cs typeface="Times New Roman" pitchFamily="18" charset="0"/>
            </a:endParaRPr>
          </a:p>
          <a:p>
            <a:r>
              <a:rPr lang="en-US" dirty="0" err="1" smtClean="0">
                <a:solidFill>
                  <a:schemeClr val="bg1"/>
                </a:solidFill>
                <a:latin typeface="Palatino Linotype" pitchFamily="18" charset="0"/>
                <a:cs typeface="Times New Roman" pitchFamily="18" charset="0"/>
              </a:rPr>
              <a:t>Acc</a:t>
            </a:r>
            <a:r>
              <a:rPr lang="el-GR" dirty="0" smtClean="0">
                <a:solidFill>
                  <a:schemeClr val="bg1"/>
                </a:solidFill>
                <a:latin typeface="Palatino Linotype" pitchFamily="18" charset="0"/>
                <a:cs typeface="Times New Roman" pitchFamily="18" charset="0"/>
              </a:rPr>
              <a:t>. </a:t>
            </a:r>
            <a:r>
              <a:rPr lang="el-GR" dirty="0">
                <a:solidFill>
                  <a:srgbClr val="FFFF00"/>
                </a:solidFill>
                <a:latin typeface="Palatino Linotype" pitchFamily="18" charset="0"/>
                <a:cs typeface="Times New Roman" pitchFamily="18" charset="0"/>
              </a:rPr>
              <a:t>τοὺς </a:t>
            </a:r>
            <a:r>
              <a:rPr lang="el-GR" dirty="0" smtClean="0">
                <a:solidFill>
                  <a:schemeClr val="bg1"/>
                </a:solidFill>
                <a:latin typeface="Palatino Linotype" pitchFamily="18" charset="0"/>
                <a:cs typeface="Times New Roman" pitchFamily="18" charset="0"/>
                <a:sym typeface="Wingdings" pitchFamily="2" charset="2"/>
              </a:rPr>
              <a:t>ἄρχοντ</a:t>
            </a:r>
            <a:r>
              <a:rPr lang="el-GR" dirty="0" smtClean="0">
                <a:solidFill>
                  <a:srgbClr val="FFFF00"/>
                </a:solidFill>
                <a:latin typeface="Palatino Linotype" pitchFamily="18" charset="0"/>
                <a:cs typeface="Times New Roman" pitchFamily="18" charset="0"/>
              </a:rPr>
              <a:t>ας </a:t>
            </a:r>
            <a:endParaRPr lang="en-US" dirty="0">
              <a:solidFill>
                <a:srgbClr val="FFFF00"/>
              </a:solidFill>
              <a:latin typeface="Palatino Linotype" pitchFamily="18" charset="0"/>
              <a:cs typeface="Times New Roman" pitchFamily="18" charset="0"/>
            </a:endParaRPr>
          </a:p>
          <a:p>
            <a:pPr marL="0" indent="0">
              <a:buNone/>
            </a:pPr>
            <a:endParaRPr lang="en-US" dirty="0">
              <a:solidFill>
                <a:schemeClr val="bg1"/>
              </a:solidFill>
              <a:latin typeface="Times New Roman" pitchFamily="18" charset="0"/>
              <a:cs typeface="Times New Roman" pitchFamily="18" charset="0"/>
            </a:endParaRPr>
          </a:p>
        </p:txBody>
      </p:sp>
      <p:sp>
        <p:nvSpPr>
          <p:cNvPr id="6" name="TextBox 5"/>
          <p:cNvSpPr txBox="1"/>
          <p:nvPr/>
        </p:nvSpPr>
        <p:spPr>
          <a:xfrm>
            <a:off x="4419600" y="6858000"/>
            <a:ext cx="237566" cy="369332"/>
          </a:xfrm>
          <a:prstGeom prst="rect">
            <a:avLst/>
          </a:prstGeom>
          <a:noFill/>
        </p:spPr>
        <p:txBody>
          <a:bodyPr wrap="none" rtlCol="0">
            <a:spAutoFit/>
          </a:bodyPr>
          <a:lstStyle/>
          <a:p>
            <a:r>
              <a:rPr lang="en-US" dirty="0" smtClean="0"/>
              <a:t> </a:t>
            </a:r>
            <a:endParaRPr lang="en-US" dirty="0"/>
          </a:p>
        </p:txBody>
      </p:sp>
      <p:sp>
        <p:nvSpPr>
          <p:cNvPr id="7" name="TextBox 6"/>
          <p:cNvSpPr txBox="1"/>
          <p:nvPr/>
        </p:nvSpPr>
        <p:spPr>
          <a:xfrm>
            <a:off x="1143000" y="6019800"/>
            <a:ext cx="6705600" cy="707886"/>
          </a:xfrm>
          <a:prstGeom prst="rect">
            <a:avLst/>
          </a:prstGeom>
          <a:noFill/>
        </p:spPr>
        <p:txBody>
          <a:bodyPr wrap="square" rtlCol="0">
            <a:spAutoFit/>
          </a:bodyPr>
          <a:lstStyle/>
          <a:p>
            <a:pPr algn="ctr">
              <a:buNone/>
              <a:defRPr/>
            </a:pPr>
            <a:r>
              <a:rPr lang="en-US" sz="2000" b="1" dirty="0" smtClean="0">
                <a:solidFill>
                  <a:srgbClr val="FFFF00"/>
                </a:solidFill>
                <a:latin typeface="Times New Roman" pitchFamily="18" charset="0"/>
                <a:cs typeface="Times New Roman" pitchFamily="18" charset="0"/>
              </a:rPr>
              <a:t>Building a Greek Noun</a:t>
            </a:r>
          </a:p>
          <a:p>
            <a:pPr algn="ctr">
              <a:defRPr/>
            </a:pPr>
            <a:r>
              <a:rPr lang="en-US" sz="2000" dirty="0">
                <a:solidFill>
                  <a:schemeClr val="bg1"/>
                </a:solidFill>
                <a:latin typeface="Times New Roman" pitchFamily="18" charset="0"/>
                <a:cs typeface="Times New Roman" pitchFamily="18" charset="0"/>
              </a:rPr>
              <a:t>declension </a:t>
            </a:r>
            <a:r>
              <a:rPr lang="el-GR" sz="2000" dirty="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article </a:t>
            </a:r>
            <a:r>
              <a:rPr lang="en-US" sz="2000" dirty="0" smtClean="0">
                <a:solidFill>
                  <a:schemeClr val="bg1"/>
                </a:solidFill>
                <a:latin typeface="Times New Roman" pitchFamily="18" charset="0"/>
                <a:cs typeface="Times New Roman" pitchFamily="18" charset="0"/>
              </a:rPr>
              <a:t>of </a:t>
            </a:r>
            <a:r>
              <a:rPr lang="el-GR" sz="2000" dirty="0">
                <a:solidFill>
                  <a:srgbClr val="FFFF00"/>
                </a:solidFill>
                <a:latin typeface="Palatino Linotype" pitchFamily="18" charset="0"/>
                <a:cs typeface="Times New Roman" pitchFamily="18" charset="0"/>
              </a:rPr>
              <a:t>ἄρχων</a:t>
            </a:r>
            <a:r>
              <a:rPr lang="el-GR" sz="2000" dirty="0">
                <a:solidFill>
                  <a:schemeClr val="bg1"/>
                </a:solidFill>
                <a:latin typeface="Palatino Linotype" pitchFamily="18" charset="0"/>
                <a:cs typeface="Times New Roman" pitchFamily="18" charset="0"/>
              </a:rPr>
              <a:t> </a:t>
            </a:r>
            <a:r>
              <a:rPr lang="el-GR" sz="2000" dirty="0">
                <a:solidFill>
                  <a:srgbClr val="FFFF00"/>
                </a:solidFill>
                <a:latin typeface="Palatino Linotype" pitchFamily="18" charset="0"/>
                <a:cs typeface="Times New Roman" pitchFamily="18" charset="0"/>
              </a:rPr>
              <a:t>-οντος</a:t>
            </a:r>
            <a:r>
              <a:rPr lang="el-GR" sz="2000" dirty="0">
                <a:solidFill>
                  <a:schemeClr val="bg1"/>
                </a:solidFill>
                <a:latin typeface="Palatino Linotype" pitchFamily="18" charset="0"/>
                <a:cs typeface="Times New Roman" pitchFamily="18" charset="0"/>
              </a:rPr>
              <a:t> </a:t>
            </a:r>
            <a:r>
              <a:rPr lang="el-GR" sz="2000" dirty="0">
                <a:solidFill>
                  <a:srgbClr val="FFFF00"/>
                </a:solidFill>
                <a:latin typeface="Palatino Linotype" pitchFamily="18" charset="0"/>
                <a:cs typeface="Times New Roman" pitchFamily="18" charset="0"/>
              </a:rPr>
              <a:t>ὁ</a:t>
            </a:r>
            <a:r>
              <a:rPr lang="el-GR" sz="2000" dirty="0">
                <a:solidFill>
                  <a:schemeClr val="bg1"/>
                </a:solidFill>
                <a:latin typeface="Palatino Linotype" pitchFamily="18" charset="0"/>
                <a:cs typeface="Times New Roman" pitchFamily="18" charset="0"/>
              </a:rPr>
              <a:t> </a:t>
            </a:r>
            <a:r>
              <a:rPr lang="en-US" sz="2000" dirty="0" smtClean="0">
                <a:solidFill>
                  <a:schemeClr val="bg1"/>
                </a:solidFill>
                <a:latin typeface="Times New Roman" pitchFamily="18" charset="0"/>
                <a:cs typeface="Times New Roman" pitchFamily="18" charset="0"/>
              </a:rPr>
              <a:t>ruler</a:t>
            </a:r>
            <a:endParaRPr lang="en-US" sz="2000" dirty="0"/>
          </a:p>
        </p:txBody>
      </p:sp>
    </p:spTree>
    <p:extLst>
      <p:ext uri="{BB962C8B-B14F-4D97-AF65-F5344CB8AC3E}">
        <p14:creationId xmlns:p14="http://schemas.microsoft.com/office/powerpoint/2010/main" val="195163191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3 part </a:t>
            </a:r>
            <a:r>
              <a:rPr lang="en-US" sz="2800" b="1" dirty="0">
                <a:solidFill>
                  <a:srgbClr val="FFFF00"/>
                </a:solidFill>
                <a:latin typeface="Times New Roman" pitchFamily="18" charset="0"/>
                <a:cs typeface="Times New Roman" pitchFamily="18" charset="0"/>
              </a:rPr>
              <a:t>1 Vocabulary: </a:t>
            </a:r>
            <a:r>
              <a:rPr lang="en-US" sz="2800" b="1" dirty="0" smtClean="0">
                <a:solidFill>
                  <a:srgbClr val="FFFF00"/>
                </a:solidFill>
                <a:latin typeface="Times New Roman" pitchFamily="18" charset="0"/>
                <a:cs typeface="Times New Roman" pitchFamily="18" charset="0"/>
              </a:rPr>
              <a:t>DCC Classical</a:t>
            </a:r>
            <a:endParaRPr lang="en-US" sz="2800" dirty="0" smtClean="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ἀγών -ῶνος ὁ </a:t>
            </a:r>
            <a:r>
              <a:rPr lang="en-US" sz="2400" dirty="0" smtClean="0">
                <a:solidFill>
                  <a:schemeClr val="bg1"/>
                </a:solidFill>
                <a:latin typeface="Times New Roman" pitchFamily="18" charset="0"/>
                <a:cs typeface="Times New Roman" pitchFamily="18" charset="0"/>
              </a:rPr>
              <a:t>contest</a:t>
            </a:r>
          </a:p>
          <a:p>
            <a:pPr>
              <a:defRPr/>
            </a:pPr>
            <a:r>
              <a:rPr lang="el-GR" sz="2400" dirty="0" smtClean="0">
                <a:solidFill>
                  <a:srgbClr val="FFFF00"/>
                </a:solidFill>
                <a:latin typeface="Palatino Linotype" pitchFamily="18" charset="0"/>
                <a:cs typeface="Times New Roman" pitchFamily="18" charset="0"/>
              </a:rPr>
              <a:t>δαίμων -ονος </a:t>
            </a:r>
            <a:r>
              <a:rPr lang="el-GR" sz="2400" dirty="0">
                <a:solidFill>
                  <a:srgbClr val="FFFF00"/>
                </a:solidFill>
                <a:latin typeface="Palatino Linotype" pitchFamily="18" charset="0"/>
                <a:cs typeface="Times New Roman" pitchFamily="18" charset="0"/>
              </a:rPr>
              <a:t>ὁ </a:t>
            </a:r>
            <a:r>
              <a:rPr lang="en-US" sz="2400" dirty="0" smtClean="0">
                <a:solidFill>
                  <a:schemeClr val="bg1"/>
                </a:solidFill>
                <a:latin typeface="Times New Roman" pitchFamily="18" charset="0"/>
                <a:cs typeface="Times New Roman" pitchFamily="18" charset="0"/>
              </a:rPr>
              <a:t>divinity </a:t>
            </a:r>
          </a:p>
          <a:p>
            <a:pPr>
              <a:defRPr/>
            </a:pPr>
            <a:r>
              <a:rPr lang="el-GR" sz="2400" dirty="0">
                <a:solidFill>
                  <a:srgbClr val="FFFF00"/>
                </a:solidFill>
                <a:latin typeface="Palatino Linotype" pitchFamily="18" charset="0"/>
                <a:cs typeface="Times New Roman" pitchFamily="18" charset="0"/>
              </a:rPr>
              <a:t>ἡγεμών -όνος ὁ </a:t>
            </a:r>
            <a:r>
              <a:rPr lang="en-US" sz="2400" dirty="0">
                <a:solidFill>
                  <a:schemeClr val="bg1"/>
                </a:solidFill>
                <a:latin typeface="Times New Roman" pitchFamily="18" charset="0"/>
                <a:cs typeface="Times New Roman" pitchFamily="18" charset="0"/>
              </a:rPr>
              <a:t>guide, commander</a:t>
            </a:r>
            <a:endParaRPr lang="el-GR" sz="2400" dirty="0" smtClean="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παῖς</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παιδός </a:t>
            </a:r>
            <a:r>
              <a:rPr lang="el-GR" sz="2400" dirty="0">
                <a:solidFill>
                  <a:srgbClr val="FFFF00"/>
                </a:solidFill>
                <a:latin typeface="Palatino Linotype" pitchFamily="18" charset="0"/>
                <a:cs typeface="Times New Roman" pitchFamily="18" charset="0"/>
              </a:rPr>
              <a:t>ὁ </a:t>
            </a:r>
            <a:r>
              <a:rPr lang="en-US" sz="2400" dirty="0" smtClean="0">
                <a:solidFill>
                  <a:schemeClr val="bg1"/>
                </a:solidFill>
                <a:latin typeface="Times New Roman" pitchFamily="18" charset="0"/>
                <a:cs typeface="Times New Roman" pitchFamily="18" charset="0"/>
              </a:rPr>
              <a:t>child </a:t>
            </a:r>
          </a:p>
          <a:p>
            <a:pPr>
              <a:defRPr/>
            </a:pPr>
            <a:r>
              <a:rPr lang="el-GR" sz="2400" dirty="0" smtClean="0">
                <a:solidFill>
                  <a:srgbClr val="FFFF00"/>
                </a:solidFill>
                <a:latin typeface="Palatino Linotype" pitchFamily="18" charset="0"/>
                <a:cs typeface="Times New Roman" pitchFamily="18" charset="0"/>
              </a:rPr>
              <a:t>πούς</a:t>
            </a:r>
            <a:r>
              <a:rPr lang="el-GR" sz="2400" dirty="0" smtClean="0">
                <a:solidFill>
                  <a:schemeClr val="bg1"/>
                </a:solidFill>
                <a:latin typeface="Times New Roman" pitchFamily="18" charset="0"/>
                <a:cs typeface="Times New Roman" pitchFamily="18" charset="0"/>
              </a:rPr>
              <a:t>,</a:t>
            </a:r>
            <a:r>
              <a:rPr lang="el-GR" sz="2400" dirty="0" smtClean="0">
                <a:solidFill>
                  <a:srgbClr val="FFFF00"/>
                </a:solidFill>
                <a:latin typeface="Palatino Linotype" pitchFamily="18" charset="0"/>
                <a:cs typeface="Times New Roman" pitchFamily="18" charset="0"/>
              </a:rPr>
              <a:t> </a:t>
            </a:r>
            <a:r>
              <a:rPr lang="el-GR" sz="2400" dirty="0">
                <a:solidFill>
                  <a:srgbClr val="FFFF00"/>
                </a:solidFill>
                <a:latin typeface="Palatino Linotype" pitchFamily="18" charset="0"/>
                <a:cs typeface="Times New Roman" pitchFamily="18" charset="0"/>
              </a:rPr>
              <a:t>ποδός ὁ </a:t>
            </a:r>
            <a:r>
              <a:rPr lang="en-US" sz="2400" dirty="0" smtClean="0">
                <a:solidFill>
                  <a:schemeClr val="bg1"/>
                </a:solidFill>
                <a:latin typeface="Times New Roman" pitchFamily="18" charset="0"/>
                <a:cs typeface="Times New Roman" pitchFamily="18" charset="0"/>
              </a:rPr>
              <a:t>foot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572330777"/>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6868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3 part </a:t>
            </a:r>
            <a:r>
              <a:rPr lang="en-US" sz="2800" b="1" dirty="0">
                <a:solidFill>
                  <a:srgbClr val="FFFF00"/>
                </a:solidFill>
                <a:latin typeface="Times New Roman" pitchFamily="18" charset="0"/>
                <a:cs typeface="Times New Roman" pitchFamily="18" charset="0"/>
              </a:rPr>
              <a:t>1 Vocabulary: NT (New Testament) </a:t>
            </a:r>
            <a:endParaRPr lang="en-US" sz="2800" dirty="0" smtClean="0">
              <a:solidFill>
                <a:schemeClr val="bg1"/>
              </a:solidFill>
              <a:latin typeface="Times New Roman" pitchFamily="18" charset="0"/>
              <a:cs typeface="Times New Roman" pitchFamily="18" charset="0"/>
            </a:endParaRPr>
          </a:p>
          <a:p>
            <a:pPr>
              <a:defRPr/>
            </a:pPr>
            <a:r>
              <a:rPr lang="en-US" sz="2400" dirty="0" smtClean="0">
                <a:solidFill>
                  <a:srgbClr val="FFFF00"/>
                </a:solidFill>
                <a:latin typeface="Palatino Linotype" pitchFamily="18" charset="0"/>
                <a:cs typeface="Times New Roman" pitchFamily="18" charset="0"/>
              </a:rPr>
              <a:t>αἰ</a:t>
            </a:r>
            <a:r>
              <a:rPr lang="el-GR" sz="2400" dirty="0" smtClean="0">
                <a:solidFill>
                  <a:srgbClr val="FFFF00"/>
                </a:solidFill>
                <a:latin typeface="Palatino Linotype" pitchFamily="18" charset="0"/>
                <a:cs typeface="Times New Roman" pitchFamily="18" charset="0"/>
              </a:rPr>
              <a:t>ώ</a:t>
            </a:r>
            <a:r>
              <a:rPr lang="en-US" sz="2400" dirty="0" smtClean="0">
                <a:solidFill>
                  <a:srgbClr val="FFFF00"/>
                </a:solidFill>
                <a:latin typeface="Palatino Linotype" pitchFamily="18" charset="0"/>
                <a:cs typeface="Times New Roman" pitchFamily="18" charset="0"/>
              </a:rPr>
              <a:t>ν </a:t>
            </a:r>
            <a:r>
              <a:rPr lang="en-US" sz="2400" dirty="0">
                <a:solidFill>
                  <a:srgbClr val="FFFF00"/>
                </a:solidFill>
                <a:latin typeface="Palatino Linotype" pitchFamily="18" charset="0"/>
                <a:cs typeface="Times New Roman" pitchFamily="18" charset="0"/>
              </a:rPr>
              <a:t>-</a:t>
            </a:r>
            <a:r>
              <a:rPr lang="en-US" sz="2400" dirty="0" err="1">
                <a:solidFill>
                  <a:srgbClr val="FFFF00"/>
                </a:solidFill>
                <a:latin typeface="Palatino Linotype" pitchFamily="18" charset="0"/>
                <a:cs typeface="Times New Roman" pitchFamily="18" charset="0"/>
              </a:rPr>
              <a:t>ῶνος</a:t>
            </a:r>
            <a:r>
              <a:rPr lang="en-US" sz="2400" dirty="0">
                <a:solidFill>
                  <a:srgbClr val="FFFF00"/>
                </a:solidFill>
                <a:latin typeface="Palatino Linotype" pitchFamily="18" charset="0"/>
                <a:cs typeface="Times New Roman" pitchFamily="18" charset="0"/>
              </a:rPr>
              <a:t> ὁ </a:t>
            </a:r>
            <a:r>
              <a:rPr lang="en-US" sz="2400" dirty="0">
                <a:solidFill>
                  <a:schemeClr val="bg1"/>
                </a:solidFill>
                <a:latin typeface="Times New Roman" pitchFamily="18" charset="0"/>
                <a:cs typeface="Times New Roman" pitchFamily="18" charset="0"/>
              </a:rPr>
              <a:t>age, eternity</a:t>
            </a:r>
            <a:r>
              <a:rPr lang="el-GR" sz="2400" dirty="0">
                <a:solidFill>
                  <a:schemeClr val="bg1"/>
                </a:solidFill>
                <a:latin typeface="Times New Roman" pitchFamily="18" charset="0"/>
                <a:cs typeface="Times New Roman" pitchFamily="18" charset="0"/>
              </a:rPr>
              <a:t> </a:t>
            </a:r>
            <a:endParaRPr lang="en-US" sz="2400" dirty="0">
              <a:solidFill>
                <a:schemeClr val="bg1"/>
              </a:solidFill>
              <a:latin typeface="Times New Roman" pitchFamily="18" charset="0"/>
              <a:cs typeface="Times New Roman" pitchFamily="18" charset="0"/>
            </a:endParaRPr>
          </a:p>
          <a:p>
            <a:pPr>
              <a:defRPr/>
            </a:pPr>
            <a:r>
              <a:rPr lang="el-GR" sz="2400" dirty="0" smtClean="0">
                <a:solidFill>
                  <a:srgbClr val="FFFF00"/>
                </a:solidFill>
                <a:latin typeface="Palatino Linotype" pitchFamily="18" charset="0"/>
                <a:cs typeface="Times New Roman" pitchFamily="18" charset="0"/>
              </a:rPr>
              <a:t>ἄρχων -οντος ὁ </a:t>
            </a:r>
            <a:r>
              <a:rPr lang="en-US" sz="2400" dirty="0" smtClean="0">
                <a:solidFill>
                  <a:schemeClr val="bg1"/>
                </a:solidFill>
                <a:latin typeface="Times New Roman" pitchFamily="18" charset="0"/>
                <a:cs typeface="Times New Roman" pitchFamily="18" charset="0"/>
              </a:rPr>
              <a:t>ruler  </a:t>
            </a:r>
            <a:endParaRPr lang="el-GR"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688248306"/>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buNone/>
              <a:defRPr/>
            </a:pPr>
            <a:r>
              <a:rPr lang="en-US" sz="2800" b="1" dirty="0" smtClean="0">
                <a:solidFill>
                  <a:srgbClr val="FFFF00"/>
                </a:solidFill>
                <a:latin typeface="Times New Roman" pitchFamily="18" charset="0"/>
                <a:cs typeface="Times New Roman" pitchFamily="18" charset="0"/>
              </a:rPr>
              <a:t>Unit 3 part 1 Vocabulary: Core</a:t>
            </a:r>
            <a:endParaRPr lang="en-US" sz="2800" dirty="0" smtClean="0">
              <a:solidFill>
                <a:schemeClr val="bg1"/>
              </a:solidFill>
              <a:latin typeface="Times New Roman" pitchFamily="18" charset="0"/>
              <a:cs typeface="Times New Roman" pitchFamily="18" charset="0"/>
            </a:endParaRPr>
          </a:p>
          <a:p>
            <a:pPr>
              <a:defRPr/>
            </a:pPr>
            <a:r>
              <a:rPr lang="el-GR" sz="2400" dirty="0">
                <a:solidFill>
                  <a:srgbClr val="FFFF00"/>
                </a:solidFill>
                <a:latin typeface="Palatino Linotype" pitchFamily="18" charset="0"/>
                <a:cs typeface="Times New Roman" pitchFamily="18" charset="0"/>
              </a:rPr>
              <a:t>ἄρχων -οντος ὁ </a:t>
            </a:r>
            <a:r>
              <a:rPr lang="en-US" sz="2400" dirty="0">
                <a:solidFill>
                  <a:schemeClr val="bg1"/>
                </a:solidFill>
                <a:latin typeface="Times New Roman" pitchFamily="18" charset="0"/>
                <a:cs typeface="Times New Roman" pitchFamily="18" charset="0"/>
              </a:rPr>
              <a:t>ruler  </a:t>
            </a:r>
            <a:endParaRPr lang="el-GR" sz="2400" dirty="0">
              <a:solidFill>
                <a:schemeClr val="bg1"/>
              </a:solidFill>
              <a:latin typeface="Times New Roman" pitchFamily="18" charset="0"/>
              <a:cs typeface="Times New Roman" pitchFamily="18" charset="0"/>
            </a:endParaRPr>
          </a:p>
          <a:p>
            <a:pPr>
              <a:defRPr/>
            </a:pPr>
            <a:endParaRPr lang="el-GR" sz="2400" dirty="0">
              <a:solidFill>
                <a:schemeClr val="bg1"/>
              </a:solidFill>
              <a:latin typeface="Times New Roman" pitchFamily="18" charset="0"/>
              <a:cs typeface="Times New Roman" pitchFamily="18" charset="0"/>
            </a:endParaRPr>
          </a:p>
          <a:p>
            <a:pPr>
              <a:defRPr/>
            </a:pPr>
            <a:endParaRPr lang="en-US" sz="2400" dirty="0" smtClean="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686263289"/>
      </p:ext>
    </p:extLst>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a:p>
        </p:txBody>
      </p:sp>
      <p:sp>
        <p:nvSpPr>
          <p:cNvPr id="3" name="Content Placeholder 2"/>
          <p:cNvSpPr>
            <a:spLocks noGrp="1"/>
          </p:cNvSpPr>
          <p:nvPr>
            <p:ph idx="1"/>
          </p:nvPr>
        </p:nvSpPr>
        <p:spPr/>
        <p:txBody>
          <a:bodyPr>
            <a:normAutofit/>
          </a:bodyPr>
          <a:lstStyle/>
          <a:p>
            <a:r>
              <a:rPr lang="en-US" b="1" dirty="0" smtClean="0">
                <a:solidFill>
                  <a:srgbClr val="FFFF00"/>
                </a:solidFill>
                <a:latin typeface="Times New Roman" pitchFamily="18" charset="0"/>
                <a:cs typeface="Times New Roman" pitchFamily="18" charset="0"/>
              </a:rPr>
              <a:t>Next</a:t>
            </a:r>
            <a:endParaRPr lang="en-US" dirty="0" smtClean="0">
              <a:solidFill>
                <a:schemeClr val="bg1"/>
              </a:solidFill>
              <a:latin typeface="Times New Roman" pitchFamily="18" charset="0"/>
              <a:cs typeface="Times New Roman" pitchFamily="18" charset="0"/>
            </a:endParaRPr>
          </a:p>
          <a:p>
            <a:pPr lvl="1">
              <a:defRPr/>
            </a:pPr>
            <a:r>
              <a:rPr lang="en-US" dirty="0" smtClean="0">
                <a:solidFill>
                  <a:schemeClr val="bg1"/>
                </a:solidFill>
                <a:latin typeface="Times New Roman" pitchFamily="18" charset="0"/>
                <a:cs typeface="Times New Roman" pitchFamily="18" charset="0"/>
              </a:rPr>
              <a:t>Feminine nouns. </a:t>
            </a:r>
          </a:p>
        </p:txBody>
      </p:sp>
    </p:spTree>
    <p:extLst>
      <p:ext uri="{BB962C8B-B14F-4D97-AF65-F5344CB8AC3E}">
        <p14:creationId xmlns:p14="http://schemas.microsoft.com/office/powerpoint/2010/main" val="65388114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a:bodyPr>
          <a:lstStyle/>
          <a:p>
            <a:pPr>
              <a:defRPr/>
            </a:pPr>
            <a:r>
              <a:rPr lang="en-US" sz="2800" dirty="0" smtClean="0">
                <a:solidFill>
                  <a:schemeClr val="bg1"/>
                </a:solidFill>
                <a:latin typeface="Times New Roman" pitchFamily="18" charset="0"/>
                <a:cs typeface="Times New Roman" pitchFamily="18" charset="0"/>
              </a:rPr>
              <a:t>A Greek noun communicates THREE pieces of information: </a:t>
            </a:r>
          </a:p>
          <a:p>
            <a:pPr lvl="1">
              <a:defRPr/>
            </a:pPr>
            <a:r>
              <a:rPr lang="en-US" sz="2400" b="1" u="sng" dirty="0" smtClean="0">
                <a:solidFill>
                  <a:srgbClr val="FFFF00"/>
                </a:solidFill>
                <a:latin typeface="Times New Roman" pitchFamily="18" charset="0"/>
                <a:cs typeface="Times New Roman" pitchFamily="18" charset="0"/>
              </a:rPr>
              <a:t>Gender </a:t>
            </a:r>
          </a:p>
          <a:p>
            <a:pPr lvl="2">
              <a:defRPr/>
            </a:pPr>
            <a:r>
              <a:rPr lang="en-US" dirty="0" smtClean="0">
                <a:solidFill>
                  <a:schemeClr val="bg1"/>
                </a:solidFill>
                <a:latin typeface="Times New Roman" pitchFamily="18" charset="0"/>
                <a:cs typeface="Times New Roman" pitchFamily="18" charset="0"/>
              </a:rPr>
              <a:t>Greek distinguishes three grammatical genders: </a:t>
            </a:r>
          </a:p>
          <a:p>
            <a:pPr lvl="2">
              <a:defRPr/>
            </a:pPr>
            <a:r>
              <a:rPr lang="en-US" dirty="0" smtClean="0">
                <a:solidFill>
                  <a:srgbClr val="FFFF00"/>
                </a:solidFill>
                <a:latin typeface="Times New Roman" pitchFamily="18" charset="0"/>
                <a:cs typeface="Times New Roman" pitchFamily="18" charset="0"/>
              </a:rPr>
              <a:t>Masculine </a:t>
            </a:r>
          </a:p>
          <a:p>
            <a:pPr lvl="2">
              <a:defRPr/>
            </a:pPr>
            <a:r>
              <a:rPr lang="en-US" dirty="0" smtClean="0">
                <a:solidFill>
                  <a:srgbClr val="FFFF00"/>
                </a:solidFill>
                <a:latin typeface="Times New Roman" pitchFamily="18" charset="0"/>
                <a:cs typeface="Times New Roman" pitchFamily="18" charset="0"/>
              </a:rPr>
              <a:t>Feminine </a:t>
            </a:r>
          </a:p>
          <a:p>
            <a:pPr lvl="2">
              <a:defRPr/>
            </a:pPr>
            <a:r>
              <a:rPr lang="en-US" dirty="0" smtClean="0">
                <a:solidFill>
                  <a:srgbClr val="FFFF00"/>
                </a:solidFill>
                <a:latin typeface="Times New Roman" pitchFamily="18" charset="0"/>
                <a:cs typeface="Times New Roman" pitchFamily="18" charset="0"/>
              </a:rPr>
              <a:t>Neuter</a:t>
            </a:r>
            <a:r>
              <a:rPr lang="en-US" dirty="0" smtClean="0">
                <a:solidFill>
                  <a:schemeClr val="bg1"/>
                </a:solidFill>
                <a:latin typeface="Times New Roman" pitchFamily="18" charset="0"/>
                <a:cs typeface="Times New Roman" pitchFamily="18" charset="0"/>
              </a:rPr>
              <a:t> (= the Latin word “neither,” meaning neither masculine nor feminine) </a:t>
            </a:r>
          </a:p>
          <a:p>
            <a:pPr lvl="1">
              <a:defRPr/>
            </a:pPr>
            <a:r>
              <a:rPr lang="en-US" sz="2400" dirty="0" smtClean="0">
                <a:solidFill>
                  <a:schemeClr val="bg1"/>
                </a:solidFill>
                <a:latin typeface="Times New Roman" pitchFamily="18" charset="0"/>
                <a:cs typeface="Times New Roman" pitchFamily="18" charset="0"/>
              </a:rPr>
              <a:t>Number </a:t>
            </a:r>
          </a:p>
          <a:p>
            <a:pPr lvl="1">
              <a:defRPr/>
            </a:pPr>
            <a:r>
              <a:rPr lang="en-US" sz="2400" dirty="0" smtClean="0">
                <a:solidFill>
                  <a:schemeClr val="bg1"/>
                </a:solidFill>
                <a:latin typeface="Times New Roman" pitchFamily="18" charset="0"/>
                <a:cs typeface="Times New Roman" pitchFamily="18" charset="0"/>
              </a:rPr>
              <a:t>Case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84946597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8229600" cy="4876800"/>
          </a:xfrm>
        </p:spPr>
        <p:txBody>
          <a:bodyPr rtlCol="0">
            <a:normAutofit lnSpcReduction="10000"/>
          </a:bodyPr>
          <a:lstStyle/>
          <a:p>
            <a:pPr>
              <a:lnSpc>
                <a:spcPct val="110000"/>
              </a:lnSpc>
              <a:defRPr/>
            </a:pPr>
            <a:r>
              <a:rPr lang="en-US" sz="2800" dirty="0" smtClean="0">
                <a:solidFill>
                  <a:schemeClr val="bg1"/>
                </a:solidFill>
                <a:latin typeface="Times New Roman" pitchFamily="18" charset="0"/>
                <a:cs typeface="Times New Roman" pitchFamily="18" charset="0"/>
              </a:rPr>
              <a:t>A Greek noun communicates THREE pieces of information: </a:t>
            </a:r>
          </a:p>
          <a:p>
            <a:pPr lvl="1">
              <a:defRPr/>
            </a:pPr>
            <a:r>
              <a:rPr lang="en-US" sz="2400" b="1" u="sng" dirty="0" smtClean="0">
                <a:solidFill>
                  <a:srgbClr val="FFFF00"/>
                </a:solidFill>
                <a:latin typeface="Times New Roman" pitchFamily="18" charset="0"/>
                <a:cs typeface="Times New Roman" pitchFamily="18" charset="0"/>
              </a:rPr>
              <a:t>Gender </a:t>
            </a:r>
          </a:p>
          <a:p>
            <a:pPr lvl="2">
              <a:defRPr/>
            </a:pPr>
            <a:r>
              <a:rPr lang="en-US" dirty="0" smtClean="0">
                <a:solidFill>
                  <a:schemeClr val="bg1"/>
                </a:solidFill>
                <a:latin typeface="Times New Roman" pitchFamily="18" charset="0"/>
                <a:cs typeface="Times New Roman" pitchFamily="18" charset="0"/>
              </a:rPr>
              <a:t>Greek distinguishes three grammatical genders: </a:t>
            </a:r>
          </a:p>
          <a:p>
            <a:pPr lvl="2">
              <a:defRPr/>
            </a:pPr>
            <a:r>
              <a:rPr lang="en-US" dirty="0" smtClean="0">
                <a:solidFill>
                  <a:srgbClr val="FFFF00"/>
                </a:solidFill>
                <a:latin typeface="Times New Roman" pitchFamily="18" charset="0"/>
                <a:cs typeface="Times New Roman" pitchFamily="18" charset="0"/>
              </a:rPr>
              <a:t>Masculine</a:t>
            </a:r>
            <a:r>
              <a:rPr lang="en-US" dirty="0" smtClean="0">
                <a:solidFill>
                  <a:schemeClr val="bg1"/>
                </a:solidFill>
                <a:latin typeface="Times New Roman" pitchFamily="18" charset="0"/>
                <a:cs typeface="Times New Roman" pitchFamily="18" charset="0"/>
              </a:rPr>
              <a:t>, </a:t>
            </a:r>
            <a:r>
              <a:rPr lang="en-US" dirty="0" smtClean="0">
                <a:solidFill>
                  <a:srgbClr val="FFFF00"/>
                </a:solidFill>
                <a:latin typeface="Times New Roman" pitchFamily="18" charset="0"/>
                <a:cs typeface="Times New Roman" pitchFamily="18" charset="0"/>
              </a:rPr>
              <a:t>Feminine</a:t>
            </a:r>
            <a:r>
              <a:rPr lang="en-US" dirty="0" smtClean="0">
                <a:solidFill>
                  <a:schemeClr val="bg1"/>
                </a:solidFill>
                <a:latin typeface="Times New Roman" pitchFamily="18" charset="0"/>
                <a:cs typeface="Times New Roman" pitchFamily="18" charset="0"/>
              </a:rPr>
              <a:t>, </a:t>
            </a:r>
            <a:r>
              <a:rPr lang="en-US" dirty="0" smtClean="0">
                <a:solidFill>
                  <a:srgbClr val="FFFF00"/>
                </a:solidFill>
                <a:latin typeface="Times New Roman" pitchFamily="18" charset="0"/>
                <a:cs typeface="Times New Roman" pitchFamily="18" charset="0"/>
              </a:rPr>
              <a:t>Neuter</a:t>
            </a:r>
            <a:r>
              <a:rPr lang="en-US" dirty="0" smtClean="0">
                <a:solidFill>
                  <a:schemeClr val="bg1"/>
                </a:solidFill>
                <a:latin typeface="Times New Roman" pitchFamily="18" charset="0"/>
                <a:cs typeface="Times New Roman" pitchFamily="18" charset="0"/>
              </a:rPr>
              <a:t> </a:t>
            </a:r>
          </a:p>
          <a:p>
            <a:pPr lvl="2">
              <a:defRPr/>
            </a:pPr>
            <a:r>
              <a:rPr lang="en-US" dirty="0" smtClean="0">
                <a:solidFill>
                  <a:schemeClr val="bg1"/>
                </a:solidFill>
                <a:latin typeface="Times New Roman" pitchFamily="18" charset="0"/>
                <a:cs typeface="Times New Roman" pitchFamily="18" charset="0"/>
              </a:rPr>
              <a:t>English mostly distinguishes these three genders only in pronouns: he, she, it. </a:t>
            </a:r>
          </a:p>
          <a:p>
            <a:pPr lvl="2">
              <a:defRPr/>
            </a:pPr>
            <a:r>
              <a:rPr lang="en-US" dirty="0" smtClean="0">
                <a:solidFill>
                  <a:schemeClr val="bg1"/>
                </a:solidFill>
                <a:latin typeface="Times New Roman" pitchFamily="18" charset="0"/>
                <a:cs typeface="Times New Roman" pitchFamily="18" charset="0"/>
              </a:rPr>
              <a:t>For Greek nouns, by contrast, the gender is as much a part of the noun as its spelling and you must know a noun’s gender to comprehend Greek. </a:t>
            </a:r>
          </a:p>
          <a:p>
            <a:pPr lvl="1">
              <a:defRPr/>
            </a:pPr>
            <a:r>
              <a:rPr lang="en-US" sz="2400" dirty="0" smtClean="0">
                <a:solidFill>
                  <a:schemeClr val="bg1"/>
                </a:solidFill>
                <a:latin typeface="Times New Roman" pitchFamily="18" charset="0"/>
                <a:cs typeface="Times New Roman" pitchFamily="18" charset="0"/>
              </a:rPr>
              <a:t>Number </a:t>
            </a:r>
          </a:p>
          <a:p>
            <a:pPr lvl="1">
              <a:defRPr/>
            </a:pPr>
            <a:r>
              <a:rPr lang="en-US" sz="2400" dirty="0" smtClean="0">
                <a:solidFill>
                  <a:schemeClr val="bg1"/>
                </a:solidFill>
                <a:latin typeface="Times New Roman" pitchFamily="18" charset="0"/>
                <a:cs typeface="Times New Roman" pitchFamily="18" charset="0"/>
              </a:rPr>
              <a:t>Case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163222538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772400" cy="4876800"/>
          </a:xfrm>
        </p:spPr>
        <p:txBody>
          <a:bodyPr rtlCol="0">
            <a:normAutofit/>
          </a:bodyPr>
          <a:lstStyle/>
          <a:p>
            <a:pPr>
              <a:defRPr/>
            </a:pPr>
            <a:r>
              <a:rPr lang="en-US" sz="2800" dirty="0" smtClean="0">
                <a:solidFill>
                  <a:schemeClr val="bg1"/>
                </a:solidFill>
                <a:latin typeface="Times New Roman" pitchFamily="18" charset="0"/>
                <a:cs typeface="Times New Roman" pitchFamily="18" charset="0"/>
              </a:rPr>
              <a:t>A Greek noun communicates THREE pieces of information: </a:t>
            </a:r>
          </a:p>
          <a:p>
            <a:pPr lvl="1">
              <a:defRPr/>
            </a:pPr>
            <a:r>
              <a:rPr lang="en-US" sz="2400" dirty="0">
                <a:solidFill>
                  <a:schemeClr val="bg1"/>
                </a:solidFill>
                <a:latin typeface="Times New Roman" pitchFamily="18" charset="0"/>
                <a:cs typeface="Times New Roman" pitchFamily="18" charset="0"/>
              </a:rPr>
              <a:t>Gender</a:t>
            </a:r>
            <a:endParaRPr lang="en-US" sz="2400" b="1" u="sng" dirty="0" smtClean="0">
              <a:solidFill>
                <a:srgbClr val="FFFF00"/>
              </a:solidFill>
              <a:latin typeface="Times New Roman" pitchFamily="18" charset="0"/>
              <a:cs typeface="Times New Roman" pitchFamily="18" charset="0"/>
            </a:endParaRPr>
          </a:p>
          <a:p>
            <a:pPr lvl="1">
              <a:defRPr/>
            </a:pPr>
            <a:r>
              <a:rPr lang="en-US" sz="2400" b="1" u="sng" dirty="0" smtClean="0">
                <a:solidFill>
                  <a:srgbClr val="FFFF00"/>
                </a:solidFill>
                <a:latin typeface="Times New Roman" pitchFamily="18" charset="0"/>
                <a:cs typeface="Times New Roman" pitchFamily="18" charset="0"/>
              </a:rPr>
              <a:t>Number </a:t>
            </a:r>
          </a:p>
          <a:p>
            <a:pPr lvl="2">
              <a:defRPr/>
            </a:pPr>
            <a:r>
              <a:rPr lang="en-US" sz="2000" dirty="0" smtClean="0">
                <a:solidFill>
                  <a:schemeClr val="bg1"/>
                </a:solidFill>
                <a:latin typeface="Times New Roman" pitchFamily="18" charset="0"/>
                <a:cs typeface="Times New Roman" pitchFamily="18" charset="0"/>
              </a:rPr>
              <a:t>Like English nouns, Greek nouns indicate </a:t>
            </a:r>
            <a:r>
              <a:rPr lang="en-US" sz="2000" dirty="0" smtClean="0">
                <a:solidFill>
                  <a:srgbClr val="FFFF00"/>
                </a:solidFill>
                <a:latin typeface="Times New Roman" pitchFamily="18" charset="0"/>
                <a:cs typeface="Times New Roman" pitchFamily="18" charset="0"/>
              </a:rPr>
              <a:t>singular</a:t>
            </a:r>
            <a:r>
              <a:rPr lang="en-US" sz="2000" dirty="0" smtClean="0">
                <a:solidFill>
                  <a:schemeClr val="bg1"/>
                </a:solidFill>
                <a:latin typeface="Times New Roman" pitchFamily="18" charset="0"/>
                <a:cs typeface="Times New Roman" pitchFamily="18" charset="0"/>
              </a:rPr>
              <a:t> and </a:t>
            </a:r>
            <a:r>
              <a:rPr lang="en-US" sz="2000" dirty="0" smtClean="0">
                <a:solidFill>
                  <a:srgbClr val="FFFF00"/>
                </a:solidFill>
                <a:latin typeface="Times New Roman" pitchFamily="18" charset="0"/>
                <a:cs typeface="Times New Roman" pitchFamily="18" charset="0"/>
              </a:rPr>
              <a:t>plural</a:t>
            </a:r>
            <a:r>
              <a:rPr lang="en-US" sz="2000" dirty="0" smtClean="0">
                <a:solidFill>
                  <a:schemeClr val="bg1"/>
                </a:solidFill>
                <a:latin typeface="Times New Roman" pitchFamily="18" charset="0"/>
                <a:cs typeface="Times New Roman" pitchFamily="18" charset="0"/>
              </a:rPr>
              <a:t>: </a:t>
            </a:r>
          </a:p>
          <a:p>
            <a:pPr lvl="2">
              <a:defRPr/>
            </a:pPr>
            <a:r>
              <a:rPr lang="en-US" sz="2000" dirty="0" smtClean="0">
                <a:solidFill>
                  <a:srgbClr val="FFFF00"/>
                </a:solidFill>
                <a:latin typeface="Times New Roman" pitchFamily="18" charset="0"/>
                <a:cs typeface="Times New Roman" pitchFamily="18" charset="0"/>
              </a:rPr>
              <a:t>singular</a:t>
            </a:r>
            <a:r>
              <a:rPr lang="en-US" sz="2000" dirty="0" smtClean="0">
                <a:solidFill>
                  <a:schemeClr val="bg1"/>
                </a:solidFill>
                <a:latin typeface="Times New Roman" pitchFamily="18" charset="0"/>
                <a:cs typeface="Times New Roman" pitchFamily="18" charset="0"/>
              </a:rPr>
              <a:t>: </a:t>
            </a:r>
            <a:r>
              <a:rPr lang="en-US" sz="2000" dirty="0">
                <a:solidFill>
                  <a:schemeClr val="bg1"/>
                </a:solidFill>
                <a:latin typeface="Times New Roman" pitchFamily="18" charset="0"/>
                <a:cs typeface="Times New Roman" pitchFamily="18" charset="0"/>
              </a:rPr>
              <a:t>child, divinity, ruler </a:t>
            </a:r>
            <a:endParaRPr lang="en-US" sz="2000" dirty="0" smtClean="0">
              <a:solidFill>
                <a:schemeClr val="bg1"/>
              </a:solidFill>
              <a:latin typeface="Times New Roman" pitchFamily="18" charset="0"/>
              <a:cs typeface="Times New Roman" pitchFamily="18" charset="0"/>
            </a:endParaRPr>
          </a:p>
          <a:p>
            <a:pPr lvl="2">
              <a:defRPr/>
            </a:pPr>
            <a:r>
              <a:rPr lang="en-US" sz="2000" dirty="0" smtClean="0">
                <a:solidFill>
                  <a:srgbClr val="FFFF00"/>
                </a:solidFill>
                <a:latin typeface="Times New Roman" pitchFamily="18" charset="0"/>
                <a:cs typeface="Times New Roman" pitchFamily="18" charset="0"/>
              </a:rPr>
              <a:t>plural</a:t>
            </a:r>
            <a:r>
              <a:rPr lang="en-US" sz="2000" dirty="0" smtClean="0">
                <a:solidFill>
                  <a:schemeClr val="bg1"/>
                </a:solidFill>
                <a:latin typeface="Times New Roman" pitchFamily="18" charset="0"/>
                <a:cs typeface="Times New Roman" pitchFamily="18" charset="0"/>
              </a:rPr>
              <a:t>: child</a:t>
            </a:r>
            <a:r>
              <a:rPr lang="en-US" sz="2000" u="sng" dirty="0" smtClean="0">
                <a:solidFill>
                  <a:schemeClr val="bg1"/>
                </a:solidFill>
                <a:latin typeface="Times New Roman" pitchFamily="18" charset="0"/>
                <a:cs typeface="Times New Roman" pitchFamily="18" charset="0"/>
              </a:rPr>
              <a:t>ren</a:t>
            </a:r>
            <a:r>
              <a:rPr lang="en-US" sz="2000" dirty="0" smtClean="0">
                <a:solidFill>
                  <a:schemeClr val="bg1"/>
                </a:solidFill>
                <a:latin typeface="Times New Roman" pitchFamily="18" charset="0"/>
                <a:cs typeface="Times New Roman" pitchFamily="18" charset="0"/>
              </a:rPr>
              <a:t>, diviniti</a:t>
            </a:r>
            <a:r>
              <a:rPr lang="en-US" sz="2000" u="sng" dirty="0" smtClean="0">
                <a:solidFill>
                  <a:schemeClr val="bg1"/>
                </a:solidFill>
                <a:latin typeface="Times New Roman" pitchFamily="18" charset="0"/>
                <a:cs typeface="Times New Roman" pitchFamily="18" charset="0"/>
              </a:rPr>
              <a:t>es</a:t>
            </a:r>
            <a:r>
              <a:rPr lang="en-US" sz="2000" dirty="0" smtClean="0">
                <a:solidFill>
                  <a:schemeClr val="bg1"/>
                </a:solidFill>
                <a:latin typeface="Times New Roman" pitchFamily="18" charset="0"/>
                <a:cs typeface="Times New Roman" pitchFamily="18" charset="0"/>
              </a:rPr>
              <a:t>, ruler</a:t>
            </a:r>
            <a:r>
              <a:rPr lang="en-US" sz="2000" u="sng" dirty="0" smtClean="0">
                <a:solidFill>
                  <a:schemeClr val="bg1"/>
                </a:solidFill>
                <a:latin typeface="Times New Roman" pitchFamily="18" charset="0"/>
                <a:cs typeface="Times New Roman" pitchFamily="18" charset="0"/>
              </a:rPr>
              <a:t>s</a:t>
            </a:r>
            <a:r>
              <a:rPr lang="en-US" sz="2000" dirty="0" smtClean="0">
                <a:solidFill>
                  <a:schemeClr val="bg1"/>
                </a:solidFill>
                <a:latin typeface="Times New Roman" pitchFamily="18" charset="0"/>
                <a:cs typeface="Times New Roman" pitchFamily="18" charset="0"/>
              </a:rPr>
              <a:t> </a:t>
            </a:r>
          </a:p>
          <a:p>
            <a:pPr lvl="2">
              <a:defRPr/>
            </a:pPr>
            <a:r>
              <a:rPr lang="en-US" sz="2000" dirty="0" smtClean="0">
                <a:solidFill>
                  <a:schemeClr val="bg1"/>
                </a:solidFill>
                <a:latin typeface="Times New Roman" pitchFamily="18" charset="0"/>
                <a:cs typeface="Times New Roman" pitchFamily="18" charset="0"/>
              </a:rPr>
              <a:t>English nouns most often indicate the </a:t>
            </a:r>
            <a:r>
              <a:rPr lang="en-US" sz="2000" dirty="0" smtClean="0">
                <a:solidFill>
                  <a:srgbClr val="FFFF00"/>
                </a:solidFill>
                <a:latin typeface="Times New Roman" pitchFamily="18" charset="0"/>
                <a:cs typeface="Times New Roman" pitchFamily="18" charset="0"/>
              </a:rPr>
              <a:t>plural</a:t>
            </a:r>
            <a:r>
              <a:rPr lang="en-US" sz="2000" dirty="0" smtClean="0">
                <a:solidFill>
                  <a:schemeClr val="bg1"/>
                </a:solidFill>
                <a:latin typeface="Times New Roman" pitchFamily="18" charset="0"/>
                <a:cs typeface="Times New Roman" pitchFamily="18" charset="0"/>
              </a:rPr>
              <a:t> by adding –</a:t>
            </a:r>
            <a:r>
              <a:rPr lang="en-US" sz="2000" dirty="0" smtClean="0">
                <a:solidFill>
                  <a:srgbClr val="FFFF00"/>
                </a:solidFill>
                <a:latin typeface="Times New Roman" pitchFamily="18" charset="0"/>
                <a:cs typeface="Times New Roman" pitchFamily="18" charset="0"/>
              </a:rPr>
              <a:t>s</a:t>
            </a:r>
            <a:r>
              <a:rPr lang="en-US" sz="2000" dirty="0" smtClean="0">
                <a:solidFill>
                  <a:schemeClr val="bg1"/>
                </a:solidFill>
                <a:latin typeface="Times New Roman" pitchFamily="18" charset="0"/>
                <a:cs typeface="Times New Roman" pitchFamily="18" charset="0"/>
              </a:rPr>
              <a:t>, but some nouns use different suffixes and other changes to indicate the plural. </a:t>
            </a:r>
          </a:p>
          <a:p>
            <a:pPr lvl="1">
              <a:defRPr/>
            </a:pPr>
            <a:r>
              <a:rPr lang="en-US" sz="2400" dirty="0" smtClean="0">
                <a:solidFill>
                  <a:schemeClr val="bg1"/>
                </a:solidFill>
                <a:latin typeface="Times New Roman" pitchFamily="18" charset="0"/>
                <a:cs typeface="Times New Roman" pitchFamily="18" charset="0"/>
              </a:rPr>
              <a:t>Case </a:t>
            </a:r>
            <a:endParaRPr lang="en-US" sz="2400" dirty="0">
              <a:solidFill>
                <a:schemeClr val="bg1"/>
              </a:solidFill>
              <a:latin typeface="Times New Roman" pitchFamily="18" charset="0"/>
              <a:cs typeface="Times New Roman" pitchFamily="18" charset="0"/>
            </a:endParaRPr>
          </a:p>
        </p:txBody>
      </p:sp>
    </p:spTree>
    <p:extLst>
      <p:ext uri="{BB962C8B-B14F-4D97-AF65-F5344CB8AC3E}">
        <p14:creationId xmlns:p14="http://schemas.microsoft.com/office/powerpoint/2010/main" val="3884855183"/>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391400" cy="4876800"/>
          </a:xfrm>
        </p:spPr>
        <p:txBody>
          <a:bodyPr rtlCol="0">
            <a:normAutofit/>
          </a:bodyPr>
          <a:lstStyle/>
          <a:p>
            <a:pPr>
              <a:defRPr/>
            </a:pPr>
            <a:r>
              <a:rPr lang="en-US" sz="2800" dirty="0" smtClean="0">
                <a:solidFill>
                  <a:schemeClr val="bg1"/>
                </a:solidFill>
                <a:latin typeface="Times New Roman" pitchFamily="18" charset="0"/>
                <a:cs typeface="Times New Roman" pitchFamily="18" charset="0"/>
              </a:rPr>
              <a:t>A Greek noun communicates THREE pieces of information: </a:t>
            </a:r>
          </a:p>
          <a:p>
            <a:pPr lvl="1">
              <a:defRPr/>
            </a:pPr>
            <a:r>
              <a:rPr lang="en-US" sz="2400" dirty="0">
                <a:solidFill>
                  <a:schemeClr val="bg1"/>
                </a:solidFill>
                <a:latin typeface="Times New Roman" pitchFamily="18" charset="0"/>
                <a:cs typeface="Times New Roman" pitchFamily="18" charset="0"/>
              </a:rPr>
              <a:t>Gender</a:t>
            </a:r>
            <a:endParaRPr lang="en-US" sz="2400" b="1" u="sng" dirty="0" smtClean="0">
              <a:solidFill>
                <a:srgbClr val="FFFF00"/>
              </a:solidFill>
              <a:latin typeface="Times New Roman" pitchFamily="18" charset="0"/>
              <a:cs typeface="Times New Roman" pitchFamily="18" charset="0"/>
            </a:endParaRPr>
          </a:p>
          <a:p>
            <a:pPr lvl="1">
              <a:defRPr/>
            </a:pPr>
            <a:r>
              <a:rPr lang="en-US" sz="2400" dirty="0">
                <a:solidFill>
                  <a:schemeClr val="bg1"/>
                </a:solidFill>
                <a:latin typeface="Times New Roman" pitchFamily="18" charset="0"/>
                <a:cs typeface="Times New Roman" pitchFamily="18" charset="0"/>
              </a:rPr>
              <a:t>Number</a:t>
            </a:r>
            <a:endParaRPr lang="en-US" sz="2400" b="1" u="sng" dirty="0" smtClean="0">
              <a:solidFill>
                <a:srgbClr val="FFFF00"/>
              </a:solidFill>
              <a:latin typeface="Times New Roman" pitchFamily="18" charset="0"/>
              <a:cs typeface="Times New Roman" pitchFamily="18" charset="0"/>
            </a:endParaRPr>
          </a:p>
          <a:p>
            <a:pPr lvl="1">
              <a:defRPr/>
            </a:pPr>
            <a:r>
              <a:rPr lang="en-US" sz="2400" b="1" u="sng" dirty="0" smtClean="0">
                <a:solidFill>
                  <a:srgbClr val="FFFF00"/>
                </a:solidFill>
                <a:latin typeface="Times New Roman" pitchFamily="18" charset="0"/>
                <a:cs typeface="Times New Roman" pitchFamily="18" charset="0"/>
              </a:rPr>
              <a:t>Case </a:t>
            </a:r>
          </a:p>
          <a:p>
            <a:pPr lvl="2">
              <a:defRPr/>
            </a:pPr>
            <a:r>
              <a:rPr lang="en-US" dirty="0" smtClean="0">
                <a:solidFill>
                  <a:schemeClr val="bg1"/>
                </a:solidFill>
                <a:latin typeface="Times New Roman" pitchFamily="18" charset="0"/>
                <a:cs typeface="Times New Roman" pitchFamily="18" charset="0"/>
              </a:rPr>
              <a:t>Greek puts every noun into a particular </a:t>
            </a:r>
            <a:r>
              <a:rPr lang="en-US" b="1" dirty="0" smtClean="0">
                <a:solidFill>
                  <a:srgbClr val="FFFF00"/>
                </a:solidFill>
                <a:latin typeface="Times New Roman" pitchFamily="18" charset="0"/>
                <a:cs typeface="Times New Roman" pitchFamily="18" charset="0"/>
              </a:rPr>
              <a:t>case</a:t>
            </a:r>
            <a:r>
              <a:rPr lang="en-US" dirty="0" smtClean="0">
                <a:solidFill>
                  <a:schemeClr val="bg1"/>
                </a:solidFill>
                <a:latin typeface="Times New Roman" pitchFamily="18" charset="0"/>
                <a:cs typeface="Times New Roman" pitchFamily="18" charset="0"/>
              </a:rPr>
              <a:t> to indicate its role in an action or place in an idea. </a:t>
            </a:r>
            <a:endParaRPr lang="en-US" b="1" u="sng"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73098221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Title 1"/>
          <p:cNvSpPr>
            <a:spLocks noGrp="1"/>
          </p:cNvSpPr>
          <p:nvPr>
            <p:ph type="title"/>
          </p:nvPr>
        </p:nvSpPr>
        <p:spPr/>
        <p:txBody>
          <a:bodyPr/>
          <a:lstStyle/>
          <a:p>
            <a:r>
              <a:rPr lang="en-US" b="1" dirty="0">
                <a:solidFill>
                  <a:srgbClr val="FFFF00"/>
                </a:solidFill>
                <a:latin typeface="Times New Roman" pitchFamily="18" charset="0"/>
                <a:cs typeface="Times New Roman" pitchFamily="18" charset="0"/>
              </a:rPr>
              <a:t>Ancient Greek for Everyone</a:t>
            </a:r>
            <a:endParaRPr lang="en-US" dirty="0" smtClean="0"/>
          </a:p>
        </p:txBody>
      </p:sp>
      <p:sp>
        <p:nvSpPr>
          <p:cNvPr id="3" name="Content Placeholder 2"/>
          <p:cNvSpPr>
            <a:spLocks noGrp="1"/>
          </p:cNvSpPr>
          <p:nvPr>
            <p:ph idx="1"/>
          </p:nvPr>
        </p:nvSpPr>
        <p:spPr>
          <a:xfrm>
            <a:off x="457200" y="1600200"/>
            <a:ext cx="7391400" cy="4876800"/>
          </a:xfrm>
        </p:spPr>
        <p:txBody>
          <a:bodyPr rtlCol="0">
            <a:normAutofit/>
          </a:bodyPr>
          <a:lstStyle/>
          <a:p>
            <a:pPr>
              <a:defRPr/>
            </a:pPr>
            <a:r>
              <a:rPr lang="en-US" sz="2800" dirty="0" smtClean="0">
                <a:solidFill>
                  <a:schemeClr val="bg1"/>
                </a:solidFill>
                <a:latin typeface="Times New Roman" pitchFamily="18" charset="0"/>
                <a:cs typeface="Times New Roman" pitchFamily="18" charset="0"/>
              </a:rPr>
              <a:t>A Greek noun communicates THREE pieces of information: </a:t>
            </a:r>
          </a:p>
          <a:p>
            <a:pPr lvl="1">
              <a:defRPr/>
            </a:pPr>
            <a:r>
              <a:rPr lang="en-US" sz="2000" dirty="0">
                <a:solidFill>
                  <a:schemeClr val="bg1"/>
                </a:solidFill>
                <a:latin typeface="Times New Roman" pitchFamily="18" charset="0"/>
                <a:cs typeface="Times New Roman" pitchFamily="18" charset="0"/>
              </a:rPr>
              <a:t>Gender</a:t>
            </a:r>
            <a:endParaRPr lang="en-US" sz="2000" b="1" u="sng" dirty="0" smtClean="0">
              <a:solidFill>
                <a:srgbClr val="FFFF00"/>
              </a:solidFill>
              <a:latin typeface="Times New Roman" pitchFamily="18" charset="0"/>
              <a:cs typeface="Times New Roman" pitchFamily="18" charset="0"/>
            </a:endParaRPr>
          </a:p>
          <a:p>
            <a:pPr lvl="1">
              <a:defRPr/>
            </a:pPr>
            <a:r>
              <a:rPr lang="en-US" sz="2000" dirty="0">
                <a:solidFill>
                  <a:schemeClr val="bg1"/>
                </a:solidFill>
                <a:latin typeface="Times New Roman" pitchFamily="18" charset="0"/>
                <a:cs typeface="Times New Roman" pitchFamily="18" charset="0"/>
              </a:rPr>
              <a:t>Number</a:t>
            </a:r>
            <a:endParaRPr lang="en-US" sz="2000" b="1" u="sng" dirty="0" smtClean="0">
              <a:solidFill>
                <a:srgbClr val="FFFF00"/>
              </a:solidFill>
              <a:latin typeface="Times New Roman" pitchFamily="18" charset="0"/>
              <a:cs typeface="Times New Roman" pitchFamily="18" charset="0"/>
            </a:endParaRPr>
          </a:p>
          <a:p>
            <a:pPr lvl="1">
              <a:defRPr/>
            </a:pPr>
            <a:r>
              <a:rPr lang="en-US" sz="2400" b="1" u="sng" dirty="0" smtClean="0">
                <a:solidFill>
                  <a:srgbClr val="FFFF00"/>
                </a:solidFill>
                <a:latin typeface="Times New Roman" pitchFamily="18" charset="0"/>
                <a:cs typeface="Times New Roman" pitchFamily="18" charset="0"/>
              </a:rPr>
              <a:t>Case </a:t>
            </a:r>
          </a:p>
          <a:p>
            <a:pPr marL="457200" lvl="1" indent="0">
              <a:buNone/>
              <a:defRPr/>
            </a:pPr>
            <a:r>
              <a:rPr lang="en-US" sz="2400" dirty="0" smtClean="0">
                <a:solidFill>
                  <a:schemeClr val="bg1"/>
                </a:solidFill>
                <a:latin typeface="Times New Roman" pitchFamily="18" charset="0"/>
                <a:cs typeface="Times New Roman" pitchFamily="18" charset="0"/>
              </a:rPr>
              <a:t>Greek uses four </a:t>
            </a:r>
            <a:r>
              <a:rPr lang="en-US" sz="2400" dirty="0" smtClean="0">
                <a:solidFill>
                  <a:srgbClr val="FFFF00"/>
                </a:solidFill>
                <a:latin typeface="Times New Roman" pitchFamily="18" charset="0"/>
                <a:cs typeface="Times New Roman" pitchFamily="18" charset="0"/>
              </a:rPr>
              <a:t>cases</a:t>
            </a:r>
            <a:r>
              <a:rPr lang="en-US" sz="2400" dirty="0" smtClean="0">
                <a:solidFill>
                  <a:schemeClr val="bg1"/>
                </a:solidFill>
                <a:latin typeface="Times New Roman" pitchFamily="18" charset="0"/>
                <a:cs typeface="Times New Roman" pitchFamily="18" charset="0"/>
              </a:rPr>
              <a:t>: </a:t>
            </a:r>
          </a:p>
          <a:p>
            <a:pPr lvl="2">
              <a:defRPr/>
            </a:pPr>
            <a:r>
              <a:rPr lang="en-US" dirty="0" smtClean="0">
                <a:solidFill>
                  <a:srgbClr val="FFFF00"/>
                </a:solidFill>
                <a:latin typeface="Times New Roman" pitchFamily="18" charset="0"/>
                <a:cs typeface="Times New Roman" pitchFamily="18" charset="0"/>
              </a:rPr>
              <a:t>Nominative </a:t>
            </a:r>
          </a:p>
          <a:p>
            <a:pPr lvl="2">
              <a:defRPr/>
            </a:pPr>
            <a:r>
              <a:rPr lang="en-US" dirty="0" smtClean="0">
                <a:solidFill>
                  <a:srgbClr val="FFFF00"/>
                </a:solidFill>
                <a:latin typeface="Times New Roman" pitchFamily="18" charset="0"/>
                <a:cs typeface="Times New Roman" pitchFamily="18" charset="0"/>
              </a:rPr>
              <a:t>Genitive </a:t>
            </a:r>
          </a:p>
          <a:p>
            <a:pPr lvl="2">
              <a:defRPr/>
            </a:pPr>
            <a:r>
              <a:rPr lang="en-US" dirty="0" smtClean="0">
                <a:solidFill>
                  <a:srgbClr val="FFFF00"/>
                </a:solidFill>
                <a:latin typeface="Times New Roman" pitchFamily="18" charset="0"/>
                <a:cs typeface="Times New Roman" pitchFamily="18" charset="0"/>
              </a:rPr>
              <a:t>Dative </a:t>
            </a:r>
          </a:p>
          <a:p>
            <a:pPr lvl="2">
              <a:defRPr/>
            </a:pPr>
            <a:r>
              <a:rPr lang="en-US" dirty="0" smtClean="0">
                <a:solidFill>
                  <a:srgbClr val="FFFF00"/>
                </a:solidFill>
                <a:latin typeface="Times New Roman" pitchFamily="18" charset="0"/>
                <a:cs typeface="Times New Roman" pitchFamily="18" charset="0"/>
              </a:rPr>
              <a:t>Accusative  </a:t>
            </a:r>
            <a:endParaRPr lang="en-US" b="1" u="sng" dirty="0">
              <a:solidFill>
                <a:srgbClr val="FFFF00"/>
              </a:solidFill>
              <a:latin typeface="Times New Roman" pitchFamily="18" charset="0"/>
              <a:cs typeface="Times New Roman" pitchFamily="18" charset="0"/>
            </a:endParaRPr>
          </a:p>
        </p:txBody>
      </p:sp>
    </p:spTree>
    <p:extLst>
      <p:ext uri="{BB962C8B-B14F-4D97-AF65-F5344CB8AC3E}">
        <p14:creationId xmlns:p14="http://schemas.microsoft.com/office/powerpoint/2010/main" val="152117372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4044</TotalTime>
  <Words>2531</Words>
  <Application>Microsoft Office PowerPoint</Application>
  <PresentationFormat>On-screen Show (4:3)</PresentationFormat>
  <Paragraphs>428</Paragraphs>
  <Slides>45</Slides>
  <Notes>45</Notes>
  <HiddenSlides>0</HiddenSlides>
  <MMClips>0</MMClips>
  <ScaleCrop>false</ScaleCrop>
  <HeadingPairs>
    <vt:vector size="4" baseType="variant">
      <vt:variant>
        <vt:lpstr>Theme</vt:lpstr>
      </vt:variant>
      <vt:variant>
        <vt:i4>1</vt:i4>
      </vt:variant>
      <vt:variant>
        <vt:lpstr>Slide Titles</vt:lpstr>
      </vt:variant>
      <vt:variant>
        <vt:i4>45</vt:i4>
      </vt:variant>
    </vt:vector>
  </HeadingPairs>
  <TitlesOfParts>
    <vt:vector size="46" baseType="lpstr">
      <vt:lpstr>Office Theme</vt:lpstr>
      <vt:lpstr>Ancient Greek for Everyone: A New Digital Resource for Beginning Greek Unit 3 part 1:  Introduction to the Greek Noun</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lpstr>Ancient Greek for Everyone</vt:lpstr>
    </vt:vector>
  </TitlesOfParts>
  <Company>Microsoft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Greek 1001 Elementary Greek</dc:title>
  <dc:creator>Wilfred E Major</dc:creator>
  <cp:lastModifiedBy>Wilfred E Major</cp:lastModifiedBy>
  <cp:revision>264</cp:revision>
  <dcterms:created xsi:type="dcterms:W3CDTF">2012-08-17T18:41:45Z</dcterms:created>
  <dcterms:modified xsi:type="dcterms:W3CDTF">2015-06-18T19:23:24Z</dcterms:modified>
</cp:coreProperties>
</file>